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28" r:id="rId2"/>
    <p:sldId id="402" r:id="rId3"/>
    <p:sldId id="369" r:id="rId4"/>
    <p:sldId id="372" r:id="rId5"/>
    <p:sldId id="388" r:id="rId6"/>
    <p:sldId id="384" r:id="rId7"/>
    <p:sldId id="386" r:id="rId8"/>
    <p:sldId id="387" r:id="rId9"/>
    <p:sldId id="385" r:id="rId10"/>
    <p:sldId id="390" r:id="rId11"/>
    <p:sldId id="389" r:id="rId12"/>
    <p:sldId id="396" r:id="rId13"/>
    <p:sldId id="404" r:id="rId14"/>
    <p:sldId id="416" r:id="rId15"/>
    <p:sldId id="320" r:id="rId16"/>
    <p:sldId id="1505" r:id="rId17"/>
    <p:sldId id="262" r:id="rId18"/>
    <p:sldId id="414" r:id="rId19"/>
    <p:sldId id="269" r:id="rId20"/>
    <p:sldId id="361" r:id="rId21"/>
    <p:sldId id="941" r:id="rId22"/>
    <p:sldId id="366" r:id="rId23"/>
    <p:sldId id="1506" r:id="rId24"/>
    <p:sldId id="370" r:id="rId25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434" userDrawn="1">
          <p15:clr>
            <a:srgbClr val="A4A3A4"/>
          </p15:clr>
        </p15:guide>
        <p15:guide id="6" orient="horz" pos="6611" userDrawn="1">
          <p15:clr>
            <a:srgbClr val="A4A3A4"/>
          </p15:clr>
        </p15:guide>
        <p15:guide id="7" pos="9902" userDrawn="1">
          <p15:clr>
            <a:srgbClr val="A4A3A4"/>
          </p15:clr>
        </p15:guide>
        <p15:guide id="9" orient="horz" pos="19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00"/>
    <a:srgbClr val="004EBF"/>
    <a:srgbClr val="252534"/>
    <a:srgbClr val="FD8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1"/>
    <p:restoredTop sz="94690"/>
  </p:normalViewPr>
  <p:slideViewPr>
    <p:cSldViewPr snapToGrid="0" snapToObjects="1">
      <p:cViewPr>
        <p:scale>
          <a:sx n="48" d="100"/>
          <a:sy n="48" d="100"/>
        </p:scale>
        <p:origin x="1392" y="552"/>
      </p:cViewPr>
      <p:guideLst>
        <p:guide pos="5434"/>
        <p:guide orient="horz" pos="6611"/>
        <p:guide pos="9902"/>
        <p:guide orient="horz" pos="19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226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423626-44FE-704E-A9D3-1CF4ACFD7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F933F-ACBE-E242-A323-6CDD93944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77BC4-36F9-7E42-B872-C00CF182CC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8AAF3-628E-0248-B662-8411EEF4FC4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560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7E6FF-E413-BD4F-BBA0-AB33BF7F5F6A}" type="datetimeFigureOut">
              <a:rPr lang="x-none" smtClean="0"/>
              <a:t>25.03.2020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6A88B-A956-BF4F-AD0A-9AA2CEDEB92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093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95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46E55B2-9382-A445-ADE5-80A00E9389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968" y="949959"/>
            <a:ext cx="4356398" cy="75705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Image">
            <a:extLst>
              <a:ext uri="{FF2B5EF4-FFF2-40B4-BE49-F238E27FC236}">
                <a16:creationId xmlns:a16="http://schemas.microsoft.com/office/drawing/2014/main" id="{ED46AB05-F41B-EF45-8482-FC7C9B03564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07338" y="2771066"/>
            <a:ext cx="16475074" cy="99516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C3B263-1B0D-6041-A526-5C6604524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566" y="2498431"/>
            <a:ext cx="15353566" cy="4341091"/>
          </a:xfrm>
          <a:prstGeom prst="rect">
            <a:avLst/>
          </a:prstGeom>
        </p:spPr>
        <p:txBody>
          <a:bodyPr anchor="t"/>
          <a:lstStyle>
            <a:lvl1pPr algn="l">
              <a:defRPr sz="11999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76DF48FC-60A0-D347-9E21-B26FAC535E8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 rot="16200000">
            <a:off x="21253817" y="10384011"/>
            <a:ext cx="4085709" cy="89658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SzTx/>
              <a:buNone/>
              <a:defRPr sz="500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eorgia"/>
              </a:defRPr>
            </a:lvl1pPr>
          </a:lstStyle>
          <a:p>
            <a:r>
              <a:rPr lang="ru-RU" dirty="0"/>
              <a:t>123</a:t>
            </a:r>
            <a:r>
              <a:rPr lang="en-US" dirty="0"/>
              <a:t>.</a:t>
            </a:r>
            <a:r>
              <a:rPr lang="en-US" dirty="0" err="1"/>
              <a:t>ya.ru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038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pos="581" userDrawn="1">
          <p15:clr>
            <a:srgbClr val="FBAE40"/>
          </p15:clr>
        </p15:guide>
        <p15:guide id="4" pos="14756" userDrawn="1">
          <p15:clr>
            <a:srgbClr val="FBAE40"/>
          </p15:clr>
        </p15:guide>
        <p15:guide id="5" pos="7884" userDrawn="1">
          <p15:clr>
            <a:srgbClr val="FBAE40"/>
          </p15:clr>
        </p15:guide>
        <p15:guide id="6" pos="7453" userDrawn="1">
          <p15:clr>
            <a:srgbClr val="FBAE40"/>
          </p15:clr>
        </p15:guide>
        <p15:guide id="7" pos="5434" userDrawn="1">
          <p15:clr>
            <a:srgbClr val="FBAE40"/>
          </p15:clr>
        </p15:guide>
        <p15:guide id="8" pos="4981" userDrawn="1">
          <p15:clr>
            <a:srgbClr val="FBAE40"/>
          </p15:clr>
        </p15:guide>
        <p15:guide id="9" pos="2985" userDrawn="1">
          <p15:clr>
            <a:srgbClr val="FBAE40"/>
          </p15:clr>
        </p15:guide>
        <p15:guide id="10" pos="2509" userDrawn="1">
          <p15:clr>
            <a:srgbClr val="FBAE40"/>
          </p15:clr>
        </p15:guide>
        <p15:guide id="11" pos="9902" userDrawn="1">
          <p15:clr>
            <a:srgbClr val="FBAE40"/>
          </p15:clr>
        </p15:guide>
        <p15:guide id="12" pos="10356" userDrawn="1">
          <p15:clr>
            <a:srgbClr val="FBAE40"/>
          </p15:clr>
        </p15:guide>
        <p15:guide id="13" pos="12374" userDrawn="1">
          <p15:clr>
            <a:srgbClr val="FBAE40"/>
          </p15:clr>
        </p15:guide>
        <p15:guide id="14" pos="128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E9B63B0D-9D89-9F4B-BB8F-82609279DAD3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CF1B2-2739-0744-941C-6995FE681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6B21C7-0989-BE47-961B-559E113FA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0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69F1962B-FB96-BD47-9964-7564DF4E5954}"/>
              </a:ext>
            </a:extLst>
          </p:cNvPr>
          <p:cNvSpPr/>
          <p:nvPr userDrawn="1"/>
        </p:nvSpPr>
        <p:spPr>
          <a:xfrm>
            <a:off x="228400" y="0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14475-7D7C-5042-9B48-F3057283A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73"/>
          <a:stretch/>
        </p:blipFill>
        <p:spPr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6188C6-08EA-F349-A732-6A7549954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3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E3B1E1EF-C4D6-ED4D-AD86-CF1AD4CDDB9A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25909D0-3D97-0443-969E-BDE36C246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9F700A3-FF71-6F40-9CD7-BB19A7332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88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AD1BB53D-2E41-D742-9190-AEBB53B3FF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DC57A98-694B-774A-A756-9A9EBC50D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07"/>
          <a:stretch>
            <a:fillRect/>
          </a:stretch>
        </p:blipFill>
        <p:spPr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5A59D8-DAEA-EF41-AFBE-35B47FE98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9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03927D52-3280-184D-B033-9F4E01FE05A8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EE8C8-5EC1-E542-9BFF-CEF5AA524A7E}"/>
              </a:ext>
            </a:extLst>
          </p:cNvPr>
          <p:cNvGrpSpPr/>
          <p:nvPr userDrawn="1"/>
        </p:nvGrpSpPr>
        <p:grpSpPr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B9C9CA25-3281-2845-A6D9-1A82B87B8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5DD7BB69-D084-8F43-B875-82EB7CBE7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61C750E-707A-0C43-BEE6-2C2D4F8C4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0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B127945B-3B06-474F-88F4-2ED9A1F6F8B3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97495-FD1E-AA49-AB8D-BE4EE8A12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4B0FA3-FAA1-2E4B-A75C-8A618F842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27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90BB943-F357-244F-B418-3530262FAEFC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1A60E-F117-3840-8092-5CC2B011C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750"/>
          <a:stretch/>
        </p:blipFill>
        <p:spPr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F3044-1EB0-3E41-BFAD-811FC12EA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20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CF1B2-2739-0744-941C-6995FE681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0B5542-8AC5-134F-80CC-61F9D1DC3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3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923C4E60-DAE2-2A41-BA58-F85FC466B8F9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14475-7D7C-5042-9B48-F3057283A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73"/>
          <a:stretch/>
        </p:blipFill>
        <p:spPr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185D9F-F017-B54C-8A8D-427A0A30A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8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25909D0-3D97-0443-969E-BDE36C246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5EE1C5-E70A-3445-9C83-199513FC7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97495-FD1E-AA49-AB8D-BE4EE8A12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C97A4E-C919-A048-ABF3-E2AD36F3B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CF8D19-4327-0C4B-B939-A698C5186F3C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883667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bg2"/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07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083F2BC-2D2A-E843-9022-52E369D8CF05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DC57A98-694B-774A-A756-9A9EBC50D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07"/>
          <a:stretch>
            <a:fillRect/>
          </a:stretch>
        </p:blipFill>
        <p:spPr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25CB1C-C76D-9143-B9B1-A14AAD89B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8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A740E05F-918A-444D-A85D-E90B00719A1B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EE8C8-5EC1-E542-9BFF-CEF5AA524A7E}"/>
              </a:ext>
            </a:extLst>
          </p:cNvPr>
          <p:cNvGrpSpPr/>
          <p:nvPr userDrawn="1"/>
        </p:nvGrpSpPr>
        <p:grpSpPr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B9C9CA25-3281-2845-A6D9-1A82B87B8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5DD7BB69-D084-8F43-B875-82EB7CBE7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2E37F86-8835-344A-AA9D-4A1B3085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9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6F53C136-864B-874A-BF98-F4441F5C6865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97495-FD1E-AA49-AB8D-BE4EE8A12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D95B28-349B-4F48-A312-1978DE564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6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1DF81DAA-D810-3A4D-976F-3405A59A9DE3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1A60E-F117-3840-8092-5CC2B011C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750"/>
          <a:stretch/>
        </p:blipFill>
        <p:spPr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35F727-EBC8-C14C-8BCA-D5EC0F9AD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85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721645E5-2BD7-694A-BF56-9646CCBD678E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CF1B2-2739-0744-941C-6995FE681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5284" y="-1025236"/>
            <a:ext cx="3104208" cy="1371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27DA28-9B95-3E4B-B7E5-C38051767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52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721645E5-2BD7-694A-BF56-9646CCBD678E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14475-7D7C-5042-9B48-F3057283A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273"/>
          <a:stretch/>
        </p:blipFill>
        <p:spPr>
          <a:xfrm>
            <a:off x="16074798" y="693965"/>
            <a:ext cx="8307615" cy="12001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1F1858-036F-554E-8DEF-8E6E27124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7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5038806-2581-534B-8D53-F329AA511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679" y="939565"/>
            <a:ext cx="10637140" cy="1183687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3BDB41-4356-3B46-B7CD-F9989E9B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4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1B6D62A-CC07-DA49-9198-E22D10832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8306" y="615949"/>
            <a:ext cx="6523775" cy="1248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42711D-AE1A-EA4F-BA78-BDA194A38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3BD723-18D0-554E-9D2C-D8A17EFDA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06115" y="909432"/>
            <a:ext cx="12738100" cy="1348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984FBC-6197-7144-A242-3342AC3B5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29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27B8F1D-CF60-3A4C-861F-10C42D5D9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158" y="1267255"/>
            <a:ext cx="10752938" cy="108331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46DE2E-1256-FA49-B63B-199391247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9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90BB943-F357-244F-B418-3530262FAEFC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004EB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1A60E-F117-3840-8092-5CC2B011C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750"/>
          <a:stretch/>
        </p:blipFill>
        <p:spPr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F3044-1EB0-3E41-BFAD-811FC12EA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09BB747-A198-5E46-9195-A125D39DF3D5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883667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bg2"/>
              </a:buClr>
              <a:buSzPct val="80000"/>
              <a:buFont typeface=".PingFang SC Regular"/>
              <a:buChar char="＞"/>
              <a:tabLst/>
              <a:defRPr sz="5000">
                <a:solidFill>
                  <a:schemeClr val="bg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355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4A3CD-89C7-6344-BD8C-45433CE410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6271" y="419100"/>
            <a:ext cx="3810000" cy="12877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8F1569-CC7E-B24F-938C-2D6603FC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14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2C392-E381-874B-9797-644829F45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9398" y="1111250"/>
            <a:ext cx="9207500" cy="1149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C2BDD5-8EF4-4448-9AD4-B5C9760C4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3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D5B8E-9EB6-0943-8A3E-3C3831230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85072" y="1397000"/>
            <a:ext cx="9385300" cy="1092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4F8499-DB5A-864D-B6DC-C8E491E9D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5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64AE1-903F-1841-B4B6-C5F5B3DC83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0740" y="939800"/>
            <a:ext cx="10642600" cy="11836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20F44A-C0D6-5341-9AAD-CEFFBD196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8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ACFC0-2432-E34B-8D98-DA4A569BC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0145" y="615950"/>
            <a:ext cx="6527800" cy="12484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3BAE6B-570A-8D41-B103-7CC932D90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3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E78DF-D768-F64B-9550-09FE85D63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14537" y="902576"/>
            <a:ext cx="12738100" cy="1348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E0DE1E-62CD-374B-9D36-92759E245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86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A5245-AB5A-CA41-863B-558B44F79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7156" y="1263650"/>
            <a:ext cx="10756900" cy="10833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BFEC5E-953A-AA45-A832-533820AEC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89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FF250-1F8B-BA46-AA27-56478C968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38007" y="419100"/>
            <a:ext cx="3810000" cy="12877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2F6E36-0F71-D941-88F3-878BDC5F0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0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F2B1B-35B9-274E-8E05-9D8FE3BC73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56294" y="1111250"/>
            <a:ext cx="9207500" cy="1149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94D36E-1499-9F49-99A3-11F1B084F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5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5C091-F64A-E941-A671-E453CE2C9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6220" y="1397000"/>
            <a:ext cx="9385300" cy="1092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86E3D4-F816-674C-B6BC-3EB05FE6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25909D0-3D97-0443-969E-BDE36C246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E15FA1-7958-514A-88B8-CA193EF30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C6A929-0342-FB43-AE70-0E9D99AC0BB8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883667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bg2"/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268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7EB55-12A3-9048-BAB1-9CC63E885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9392" y="939800"/>
            <a:ext cx="10642600" cy="11836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B473A9-F384-C147-8918-21F3D17D1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3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DF24C-77CA-5144-9E0A-2F4A25596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89806" y="615950"/>
            <a:ext cx="6527800" cy="12484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06D2BC-D6F7-3C4C-A240-8E8672AA4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7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04C1-D7A4-C34C-A0B4-56B31DF9D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29780" y="921124"/>
            <a:ext cx="12738100" cy="1348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793B77-73A3-2D45-B830-161A0EE4E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69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E58C3-D277-0D4F-B3D1-C190A52B1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776" y="1258570"/>
            <a:ext cx="10756900" cy="10833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C388CD-4BB5-EF4D-B417-C36103C2C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5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36FA7E-C0C4-DD45-9167-803646AA3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3906" y="419100"/>
            <a:ext cx="3810000" cy="12877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2CCF5B-1F5F-4E41-B3E6-EC220F8BA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1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A9607-4074-5042-94A2-5A3F07756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57546" y="1111250"/>
            <a:ext cx="9207500" cy="1149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178258-6BDD-4D48-9CCB-008CC0C89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4" y="776305"/>
            <a:ext cx="12379262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6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44BE7935-2EB0-9047-A91A-23A6E5DF0158}"/>
              </a:ext>
            </a:extLst>
          </p:cNvPr>
          <p:cNvSpPr/>
          <p:nvPr userDrawn="1"/>
        </p:nvSpPr>
        <p:spPr>
          <a:xfrm>
            <a:off x="15739872" y="-1336"/>
            <a:ext cx="8642541" cy="13718672"/>
          </a:xfrm>
          <a:prstGeom prst="rect">
            <a:avLst/>
          </a:prstGeom>
          <a:solidFill>
            <a:srgbClr val="BFD2E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20012-1F7F-FE46-A3B5-C08C04A46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75606" y="1397000"/>
            <a:ext cx="9385300" cy="1092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9476EA-D7E1-4B4E-8722-D01076D8E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6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">
            <a:extLst>
              <a:ext uri="{FF2B5EF4-FFF2-40B4-BE49-F238E27FC236}">
                <a16:creationId xmlns:a16="http://schemas.microsoft.com/office/drawing/2014/main" id="{754D87FE-36C9-B943-ACCF-5448B0B6D1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5737369" y="-34926"/>
            <a:ext cx="8645043" cy="13750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1B0C4D-A9A6-7449-9741-0C81EAC6C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3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D77BCA30-48FB-1A45-908A-2B9644A27AD4}"/>
              </a:ext>
            </a:extLst>
          </p:cNvPr>
          <p:cNvSpPr/>
          <p:nvPr userDrawn="1"/>
        </p:nvSpPr>
        <p:spPr>
          <a:xfrm>
            <a:off x="8642959" y="41"/>
            <a:ext cx="15759040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6D0D40-0FBB-3847-831F-2A877A08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179" y="3234188"/>
            <a:ext cx="6959425" cy="76231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FC109-D039-C641-AEC4-2AF1771C0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6967109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6DD20C-FAD1-A945-8C0E-B1372063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EE425-CF3B-DB49-9A55-304FAD6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134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C9453A-CD40-2A46-8D62-2D9C47CAD0B0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37920" y="3092855"/>
            <a:ext cx="6967109" cy="9594445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B871B13-1905-5147-B0B9-79EF54076847}"/>
              </a:ext>
            </a:extLst>
          </p:cNvPr>
          <p:cNvSpPr/>
          <p:nvPr userDrawn="1"/>
        </p:nvSpPr>
        <p:spPr>
          <a:xfrm>
            <a:off x="8642959" y="41"/>
            <a:ext cx="15759040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9E3699-A213-A849-B187-E95AC493E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6967109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B24B8B1-6740-BC41-B50D-DBC0F840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CA247F-6F7C-0048-8422-B4A335A3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38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25909D0-3D97-0443-969E-BDE36C246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8" y="776305"/>
            <a:ext cx="9907226" cy="126210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E15FA1-7958-514A-88B8-CA193EF30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849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FB871B13-1905-5147-B0B9-79EF54076847}"/>
              </a:ext>
            </a:extLst>
          </p:cNvPr>
          <p:cNvSpPr/>
          <p:nvPr userDrawn="1"/>
        </p:nvSpPr>
        <p:spPr>
          <a:xfrm>
            <a:off x="8642959" y="41"/>
            <a:ext cx="15759040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9E3699-A213-A849-B187-E95AC493E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6967109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B24B8B1-6740-BC41-B50D-DBC0F840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CA247F-6F7C-0048-8422-B4A335A3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F10356-79B7-D949-B6B4-FBD73E95EB55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02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9A1004-9D75-EF4B-BEC2-7E70BC86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914F39-9E1B-4A4F-A051-85DC522A2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9626" y="3234188"/>
            <a:ext cx="6967712" cy="9492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AC9BF468-104A-0247-867C-FA2A0872588E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0C4612-AD6E-C646-A26E-66E79A6B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516AC0-F7D9-6748-A8EE-A5D1E19A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E683B9D0-DBA2-BA4D-852D-1A1351AC54C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6475" y="3118754"/>
            <a:ext cx="14798675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5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9A1004-9D75-EF4B-BEC2-7E70BC86E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AC9BF468-104A-0247-867C-FA2A0872588E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E683B9D0-DBA2-BA4D-852D-1A1351AC54C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626475" y="3118754"/>
            <a:ext cx="1480923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843294F-E17E-D444-9E9B-4C2E85FB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FB16298-E4C8-7745-B9A6-730B079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C45017-A648-7B4A-99EF-714B1D6D9877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3254946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63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0E6FF628-BD40-564F-99DE-1CC7472C2B5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1EF2-B070-0042-8D6A-FB28C9203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707" y="3118754"/>
            <a:ext cx="11569144" cy="96082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7346E2-F540-7D43-AC0F-91A40956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D50B2-95A9-A245-89C4-06D3F79E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0585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7346E2-F540-7D43-AC0F-91A40956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D50B2-95A9-A245-89C4-06D3F79E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01EB83C-C9F2-7548-865F-9A38966326D9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3128820"/>
            <a:ext cx="7029256" cy="9598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60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0E6FF628-BD40-564F-99DE-1CC7472C2B5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1EF2-B070-0042-8D6A-FB28C9203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707" y="3118754"/>
            <a:ext cx="11569144" cy="96082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7346E2-F540-7D43-AC0F-91A40956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D50B2-95A9-A245-89C4-06D3F79E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9223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0E6FF628-BD40-564F-99DE-1CC7472C2B5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749905" y="3118754"/>
            <a:ext cx="7685802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CB44FD9-8BC5-3941-A7E0-6CA070C2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9995B4-A7B1-CF4C-AA6C-4AE26A02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C9453A-CD40-2A46-8D62-2D9C47CAD0B0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37920" y="3092855"/>
            <a:ext cx="13829860" cy="9594445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240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779CD4AD-AD34-504F-87E8-2D7915D26F9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40149" y="3118754"/>
            <a:ext cx="6995557" cy="105972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82407FB-F2CD-8140-B433-DC432119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2F0F869-00D2-B24C-8663-CE5BA6F6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F430B15-2A16-224C-9892-C0BEBC0625D2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3128820"/>
            <a:ext cx="7029256" cy="9598168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4A02F70-7DF3-7749-876A-9596A9EC8DA2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8667763" y="3128820"/>
            <a:ext cx="7029256" cy="956612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5970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 userDrawn="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Image">
            <a:extLst>
              <a:ext uri="{FF2B5EF4-FFF2-40B4-BE49-F238E27FC236}">
                <a16:creationId xmlns:a16="http://schemas.microsoft.com/office/drawing/2014/main" id="{9A9AAEDD-5428-964F-868A-3213E4D1D2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8" name="Image">
            <a:extLst>
              <a:ext uri="{FF2B5EF4-FFF2-40B4-BE49-F238E27FC236}">
                <a16:creationId xmlns:a16="http://schemas.microsoft.com/office/drawing/2014/main" id="{E5087D5D-84EF-AE49-8E35-D637C02244B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0F4755B3-093E-654C-B66E-30C77C160F1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6196E6-BC92-A547-BFD5-3D3273B4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6947" y="4691713"/>
            <a:ext cx="6988342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7050D7F-4EAC-6341-B45D-CA77E5D8738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638431" y="4691713"/>
            <a:ext cx="7080994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5C005B-B0D5-9441-9BB5-8B55E43661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456790" y="4691713"/>
            <a:ext cx="6968360" cy="784918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733DF3E-C0EF-9140-AAD7-8A20FCE2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DDC5445F-6389-7B4B-BC8F-00531BDA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0887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5AD2042-28B1-9540-8FBD-5F3EB3A23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6947" y="4691713"/>
            <a:ext cx="6988342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74AEA17-9359-8F41-9722-06E937D48F9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638431" y="4691713"/>
            <a:ext cx="7080994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30EDD75-869A-554B-8B5C-5CFDFAC7FDF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456790" y="4691713"/>
            <a:ext cx="6968360" cy="803527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Image">
            <a:extLst>
              <a:ext uri="{FF2B5EF4-FFF2-40B4-BE49-F238E27FC236}">
                <a16:creationId xmlns:a16="http://schemas.microsoft.com/office/drawing/2014/main" id="{6077E184-35DF-834E-8CFF-0E69F4CE0D2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7" name="Image">
            <a:extLst>
              <a:ext uri="{FF2B5EF4-FFF2-40B4-BE49-F238E27FC236}">
                <a16:creationId xmlns:a16="http://schemas.microsoft.com/office/drawing/2014/main" id="{AE43E25E-4A68-0D4F-ADB1-4F614808D554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8" name="Image">
            <a:extLst>
              <a:ext uri="{FF2B5EF4-FFF2-40B4-BE49-F238E27FC236}">
                <a16:creationId xmlns:a16="http://schemas.microsoft.com/office/drawing/2014/main" id="{FE43AC48-514B-D64F-A9B4-9C9630F6DCAD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B6AF6F6-A354-5E42-8CAD-698FE507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137678D-AD0C-FF41-928E-81566948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5382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DC57A98-694B-774A-A756-9A9EBC50D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07"/>
          <a:stretch>
            <a:fillRect/>
          </a:stretch>
        </p:blipFill>
        <p:spPr>
          <a:xfrm>
            <a:off x="15793737" y="-127742"/>
            <a:ext cx="7294863" cy="113969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862D84-A1D3-A644-B597-F1C1B1273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95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6" name="Image">
            <a:extLst>
              <a:ext uri="{FF2B5EF4-FFF2-40B4-BE49-F238E27FC236}">
                <a16:creationId xmlns:a16="http://schemas.microsoft.com/office/drawing/2014/main" id="{6077E184-35DF-834E-8CFF-0E69F4CE0D2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7" name="Image">
            <a:extLst>
              <a:ext uri="{FF2B5EF4-FFF2-40B4-BE49-F238E27FC236}">
                <a16:creationId xmlns:a16="http://schemas.microsoft.com/office/drawing/2014/main" id="{AE43E25E-4A68-0D4F-ADB1-4F614808D554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28" name="Image">
            <a:extLst>
              <a:ext uri="{FF2B5EF4-FFF2-40B4-BE49-F238E27FC236}">
                <a16:creationId xmlns:a16="http://schemas.microsoft.com/office/drawing/2014/main" id="{FE43AC48-514B-D64F-A9B4-9C9630F6DCAD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B6AF6F6-A354-5E42-8CAD-698FE507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137678D-AD0C-FF41-928E-81566948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1C10A59-684B-4B45-B53D-C1E5D87A138C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4692925"/>
            <a:ext cx="7029256" cy="8034063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7C6C1F-32E9-4C49-9C4B-28CE292B2AA7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8667763" y="4692926"/>
            <a:ext cx="7029256" cy="803406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4CBB23E-ED16-6A44-BB46-D36BAE00AFA6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16463741" y="4692926"/>
            <a:ext cx="7029256" cy="803406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04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CB496A-041E-5841-BF65-13234F24F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6572" y="4769533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7C24B52-2F55-A54C-9F21-107C71A12A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638431" y="4769533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8AF2515-092F-1A4E-A4F7-14AF361AF56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456790" y="4769533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Image">
            <a:extLst>
              <a:ext uri="{FF2B5EF4-FFF2-40B4-BE49-F238E27FC236}">
                <a16:creationId xmlns:a16="http://schemas.microsoft.com/office/drawing/2014/main" id="{9A9AAEDD-5428-964F-868A-3213E4D1D2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6234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8" name="Image">
            <a:extLst>
              <a:ext uri="{FF2B5EF4-FFF2-40B4-BE49-F238E27FC236}">
                <a16:creationId xmlns:a16="http://schemas.microsoft.com/office/drawing/2014/main" id="{E5087D5D-84EF-AE49-8E35-D637C02244B6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8632800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9" name="Image">
            <a:extLst>
              <a:ext uri="{FF2B5EF4-FFF2-40B4-BE49-F238E27FC236}">
                <a16:creationId xmlns:a16="http://schemas.microsoft.com/office/drawing/2014/main" id="{0F4755B3-093E-654C-B66E-30C77C160F1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36897" y="3096023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25F12D5-432D-D049-AAE0-96B1371232B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46572" y="9827654"/>
            <a:ext cx="6988342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F050257-C271-DE4A-A6CE-2807D3D70AB0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638431" y="9827654"/>
            <a:ext cx="7080994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A370E11-A6F9-7B48-A05E-56FF28D9E16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6456790" y="9827654"/>
            <a:ext cx="6968360" cy="208846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3" name="Image">
            <a:extLst>
              <a:ext uri="{FF2B5EF4-FFF2-40B4-BE49-F238E27FC236}">
                <a16:creationId xmlns:a16="http://schemas.microsoft.com/office/drawing/2014/main" id="{096AD6F1-9982-DD47-B2D7-7D977E67ECA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1646234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4" name="Image">
            <a:extLst>
              <a:ext uri="{FF2B5EF4-FFF2-40B4-BE49-F238E27FC236}">
                <a16:creationId xmlns:a16="http://schemas.microsoft.com/office/drawing/2014/main" id="{66AD2D99-6EC7-A740-917B-2D69EF93BAC2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8632800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5" name="Image">
            <a:extLst>
              <a:ext uri="{FF2B5EF4-FFF2-40B4-BE49-F238E27FC236}">
                <a16:creationId xmlns:a16="http://schemas.microsoft.com/office/drawing/2014/main" id="{6AF358C0-2329-864E-B4C0-FA003A831C15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936897" y="8154144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57D81B5-9559-5249-8B42-1935739D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61825BD-37A0-604F-A081-713113AA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053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39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68A421-EB84-A041-A86D-9A752DFE8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329" y="172393"/>
            <a:ext cx="22426897" cy="211815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8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9169C14F-F678-8148-9CBD-0800740D586B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297BF50-6EC1-4042-8EA6-83118A559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600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1904A65-CDB2-7A4E-A142-479693E323B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812602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0E497FB-F730-AA40-85D9-9D66F1C2E3E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6297134" y="4801108"/>
            <a:ext cx="6502886" cy="69167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2 000">
            <a:extLst>
              <a:ext uri="{FF2B5EF4-FFF2-40B4-BE49-F238E27FC236}">
                <a16:creationId xmlns:a16="http://schemas.microsoft.com/office/drawing/2014/main" id="{B5D0CB87-94A6-BB40-A503-9B236B958C2B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1007672" y="32892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2 000</a:t>
            </a:r>
          </a:p>
        </p:txBody>
      </p:sp>
      <p:sp>
        <p:nvSpPr>
          <p:cNvPr id="21" name="9 000">
            <a:extLst>
              <a:ext uri="{FF2B5EF4-FFF2-40B4-BE49-F238E27FC236}">
                <a16:creationId xmlns:a16="http://schemas.microsoft.com/office/drawing/2014/main" id="{FDA70F19-A964-4B4A-9CFD-3121982B3D60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795198" y="3276544"/>
            <a:ext cx="4564673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9 000 </a:t>
            </a:r>
          </a:p>
        </p:txBody>
      </p:sp>
      <p:sp>
        <p:nvSpPr>
          <p:cNvPr id="25" name="25">
            <a:extLst>
              <a:ext uri="{FF2B5EF4-FFF2-40B4-BE49-F238E27FC236}">
                <a16:creationId xmlns:a16="http://schemas.microsoft.com/office/drawing/2014/main" id="{5AE6578E-AE64-BE4F-94E1-257E9D813D83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16295458" y="3276544"/>
            <a:ext cx="6052332" cy="154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>
                <a:latin typeface="Georgia" panose="02040502050405020303" pitchFamily="18" charset="0"/>
              </a:defRPr>
            </a:lvl1pPr>
          </a:lstStyle>
          <a:p>
            <a:r>
              <a:t>25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EC13A18-F063-3941-8FA9-0E0AA1EA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9F04E7-4DC2-A545-9C96-1E5F430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9198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8017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741E36B-4F14-B944-B79E-751A37FE9F2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075FB18-CB78-234C-8B21-E54F21B21FD0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03BEA51-93EF-3D4D-B112-A16973ED6FFA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A05458-F02F-AF46-80AE-D0F87660E57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51583" y="3948982"/>
            <a:ext cx="6990680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B40BBD-FAF4-1448-98F0-AC87D49013F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637413" y="3948982"/>
            <a:ext cx="7082011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D5229BB-4ADB-4B46-AE09-17906DA16ABD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16439678" y="3948982"/>
            <a:ext cx="6985472" cy="87780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6847DEA-9A12-BA40-A6CA-8E198C77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4F41D22-796A-C84D-A06E-CE2E5952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465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19C59CD-0A69-624F-B0F0-B4EB68575EBC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38A7FE3-D264-7C43-8A62-9EF0878A36B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AB4214-78FA-7746-9319-F344D578B87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7564C5C-BBDF-8E45-BF57-21C7A21D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A96B3DA-227E-DB4B-9D48-102925E9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4936B96-6825-1C48-8E80-8EF8CF1C71A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3948628"/>
            <a:ext cx="7029256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DD41AE0-5C85-9349-B81D-C8F33D00DF2E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8667763" y="3948627"/>
            <a:ext cx="7029256" cy="877836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5D2CAF7-1A80-5C40-8961-A60C7599A11C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16424180" y="3948627"/>
            <a:ext cx="7029256" cy="877836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7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103BD-1B44-5D47-AEC3-A4062A863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19C59CD-0A69-624F-B0F0-B4EB68575EBC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500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38A7FE3-D264-7C43-8A62-9EF0878A36B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38932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0AB4214-78FA-7746-9319-F344D578B87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6439678" y="3091508"/>
            <a:ext cx="7004764" cy="56609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6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CE0AEEE-65EF-014C-B7FA-0DF8EC57D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7599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4D5C133-72B0-044F-9FC9-065E6D44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65FA070-D9B1-CE4B-946A-E7B8A570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E05AF42-CD6D-1D48-9138-F0ED4AADCC38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641752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AE7F796-0D99-FC4B-A7FD-0855ADB65F8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16439678" y="3950344"/>
            <a:ext cx="6988342" cy="8776644"/>
          </a:xfrm>
          <a:prstGeom prst="rect">
            <a:avLst/>
          </a:prstGeom>
        </p:spPr>
        <p:txBody>
          <a:bodyPr lIns="0">
            <a:noAutofit/>
          </a:bodyPr>
          <a:lstStyle>
            <a:lvl1pPr marL="857250" indent="-857250">
              <a:lnSpc>
                <a:spcPct val="100000"/>
              </a:lnSpc>
              <a:buSzPct val="100000"/>
              <a:buFont typeface="+mj-lt"/>
              <a:buAutoNum type="arabicPeriod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009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5003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Экспертиза:…">
            <a:extLst>
              <a:ext uri="{FF2B5EF4-FFF2-40B4-BE49-F238E27FC236}">
                <a16:creationId xmlns:a16="http://schemas.microsoft.com/office/drawing/2014/main" id="{601F1A10-6DB5-E246-B337-3AD7257043F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6460028" y="4808914"/>
            <a:ext cx="6965122" cy="7918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/>
            </a:lvl1pPr>
          </a:lstStyle>
          <a:p>
            <a:endParaRPr dirty="0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96F93CC0-5D5D-584D-9ECF-42C35EA9D5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4BB150-46AC-2042-81C9-1C89280B9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6282DCA-F3EA-C745-BFA3-D1A5384EB0D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499" y="3091509"/>
            <a:ext cx="14743825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2CBC427-A32A-8349-8DF3-224C002FD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D20353D-F493-4545-BE57-5104EC69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ED26A1-E68B-A044-A265-FB9BB8E7815D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39087" y="3948628"/>
            <a:ext cx="14788593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05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990C13-BAEF-8F47-A097-0B666E3AA112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499" y="3091509"/>
            <a:ext cx="14743825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Экспертиза:…">
            <a:extLst>
              <a:ext uri="{FF2B5EF4-FFF2-40B4-BE49-F238E27FC236}">
                <a16:creationId xmlns:a16="http://schemas.microsoft.com/office/drawing/2014/main" id="{601F1A10-6DB5-E246-B337-3AD7257043F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6460028" y="4808914"/>
            <a:ext cx="6965122" cy="7918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</a:lstStyle>
          <a:p>
            <a:endParaRPr dirty="0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96F93CC0-5D5D-584D-9ECF-42C35EA9D5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4BB150-46AC-2042-81C9-1C89280B9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9821F1-AA91-DE4C-9969-6F071B84630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37499" y="8557624"/>
            <a:ext cx="14743825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FFA6B2E-9563-1648-8765-4DD7711C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3FB986B-950B-BC44-BB5D-D5050278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25865D-0288-FE48-A05E-2205143BBAE0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39087" y="3948628"/>
            <a:ext cx="14788593" cy="336657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5D96A6F-5EFA-0047-8BCD-36A4BFD6152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939087" y="9438456"/>
            <a:ext cx="14788593" cy="328853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815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Экспертиза:…">
            <a:extLst>
              <a:ext uri="{FF2B5EF4-FFF2-40B4-BE49-F238E27FC236}">
                <a16:creationId xmlns:a16="http://schemas.microsoft.com/office/drawing/2014/main" id="{601F1A10-6DB5-E246-B337-3AD7257043F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6460028" y="4808914"/>
            <a:ext cx="6965122" cy="7918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</a:lstStyle>
          <a:p>
            <a:endParaRPr dirty="0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96F93CC0-5D5D-584D-9ECF-42C35EA9D5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A89810-9F5F-F84E-8818-7342CFAE0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B43478C-1C82-9643-8226-F154FF62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A67D31-9510-4543-92A0-7CB1622A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16FB558-851C-6645-B397-0BF250A748A3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39087" y="3128822"/>
            <a:ext cx="14788593" cy="9598166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22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Экспертиза:…">
            <a:extLst>
              <a:ext uri="{FF2B5EF4-FFF2-40B4-BE49-F238E27FC236}">
                <a16:creationId xmlns:a16="http://schemas.microsoft.com/office/drawing/2014/main" id="{601F1A10-6DB5-E246-B337-3AD7257043F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6460028" y="4808914"/>
            <a:ext cx="6965122" cy="79180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/>
            </a:lvl1pPr>
          </a:lstStyle>
          <a:p>
            <a:endParaRPr dirty="0"/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96F93CC0-5D5D-584D-9ECF-42C35EA9D5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6455381" y="3097792"/>
            <a:ext cx="1519606" cy="11700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sz="2000"/>
            </a:lvl1pPr>
          </a:lstStyle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A89810-9F5F-F84E-8818-7342CFAE0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B43478C-1C82-9643-8226-F154FF62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BA67D31-9510-4543-92A0-7CB1622A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9A7F064-9C8C-3945-AEBA-ABE505ED35D3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66795" y="3092855"/>
            <a:ext cx="14768505" cy="9634133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27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EE8C8-5EC1-E542-9BFF-CEF5AA524A7E}"/>
              </a:ext>
            </a:extLst>
          </p:cNvPr>
          <p:cNvGrpSpPr/>
          <p:nvPr userDrawn="1"/>
        </p:nvGrpSpPr>
        <p:grpSpPr>
          <a:xfrm>
            <a:off x="15768147" y="-7774"/>
            <a:ext cx="542108" cy="9764540"/>
            <a:chOff x="19422299" y="-7774"/>
            <a:chExt cx="542108" cy="9764540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B9C9CA25-3281-2845-A6D9-1A82B87B87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-7774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5DD7BB69-D084-8F43-B875-82EB7CBE7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422299" y="4589537"/>
              <a:ext cx="542108" cy="5167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E9CBA54-0ED9-1149-96B3-15E97C1BB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91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9723A3-3CA0-C846-9B77-84924F8AF67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499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F0BD3B-C215-7E40-BCE5-CAF574E2333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2516740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B9E1D7-76C0-B844-AA1B-F5939EEAA596}"/>
              </a:ext>
            </a:extLst>
          </p:cNvPr>
          <p:cNvSpPr/>
          <p:nvPr userDrawn="1"/>
        </p:nvSpPr>
        <p:spPr>
          <a:xfrm>
            <a:off x="4738688" y="-871817"/>
            <a:ext cx="6724650" cy="43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464D8D-EFE7-6F43-801A-3669C8DFD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D30AC10-7BD5-1E43-ADE6-1A611B57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415F63-01F2-0B4E-BFCD-867BC1B4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83E0F07-7D06-8740-8BE1-CAC1F8D6900C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66795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F9B1143-242C-9C46-A7E0-6D0641EA9AA3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12522049" y="3977761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743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9723A3-3CA0-C846-9B77-84924F8AF67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937499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399C205-EC3F-4F4B-9277-76B8775E5CC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39087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6F0BD3B-C215-7E40-BCE5-CAF574E2333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2516740" y="3091509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6464D8D-EFE7-6F43-801A-3669C8DFD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D30AC10-7BD5-1E43-ADE6-1A611B57E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415F63-01F2-0B4E-BFCD-867BC1B4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32BC098-42C4-154E-A19E-D1AD9920F5E9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2518994" y="3948628"/>
            <a:ext cx="10854451" cy="877836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32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6EF9A7-1934-CF4D-B042-F997AB97D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28F1170-FE83-FA41-94F5-BB92085E2E3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37499" y="5952695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E3AD668-D689-B347-B135-F0DC2C20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5E4B5EF-BEF4-1645-8451-8CC67FED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943961B-7012-B840-9360-1204EDAA3988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39087" y="6828222"/>
            <a:ext cx="10864986" cy="5898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948CF75-B4A2-044C-BB23-469D5FCAD9B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2547988" y="5952695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A73F5E1-683C-EB41-94E4-7060290B85AF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12515850" y="6828222"/>
            <a:ext cx="10828374" cy="5898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3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13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6EF9A7-1934-CF4D-B042-F997AB97D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28F1170-FE83-FA41-94F5-BB92085E2E3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37499" y="5038295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639B352-4758-0840-8889-2332F78A835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2540186" y="5038295"/>
            <a:ext cx="10856039" cy="4849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SzPct val="80000"/>
              <a:buFont typeface="Arial" panose="020B0604020202020204" pitchFamily="34" charset="0"/>
              <a:buNone/>
              <a:defRPr sz="4000" b="1" spc="300" baseline="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E3AD668-D689-B347-B135-F0DC2C20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5E4B5EF-BEF4-1645-8451-8CC67FED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C682AFB-F4CF-1841-9C7E-AE7207E6FDCD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66795" y="5917397"/>
            <a:ext cx="10861411" cy="680959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FE5C84B-7EF8-2A40-960F-D8BCDC5A059A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12561299" y="5917397"/>
            <a:ext cx="10863851" cy="6809591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840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06338A-4F39-EB40-94EB-BF17FAA5D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11A155-7D05-5449-A522-F63931B4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CCE1657-D6FB-514E-91D2-5642B3B9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9D71284-C0F8-C244-A381-368104F59C5E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39087" y="4431864"/>
            <a:ext cx="10864986" cy="8295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46B288-96B0-FD44-A162-D67D102F19A1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12546983" y="4431864"/>
            <a:ext cx="10864986" cy="82951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Pct val="80000"/>
              <a:buFont typeface="Arial" panose="020B0604020202020204" pitchFamily="34" charset="0"/>
              <a:buNone/>
              <a:defRPr sz="4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649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3D82F9-CBA0-744D-BC7C-98E5D6A4D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DF9CD4A-4E45-514F-AB06-B975C3B4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2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117E17-D9A1-4F4A-B511-4294C0CD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464FED-5235-3745-8263-1CA9A2905431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66795" y="3115204"/>
            <a:ext cx="13885277" cy="9611784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>
              <a:lnSpc>
                <a:spcPct val="100000"/>
              </a:lnSpc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5000">
                <a:solidFill>
                  <a:schemeClr val="tx2"/>
                </a:solidFill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42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1939" userDrawn="1">
          <p15:clr>
            <a:srgbClr val="FBAE40"/>
          </p15:clr>
        </p15:guide>
        <p15:guide id="16" orient="horz" pos="8017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903321-2970-ED48-BF26-6A158CF2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4A97BE-8862-A54D-942C-203621AA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A353B9-4231-9F43-B971-A88DFE59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424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>
            <a:extLst>
              <a:ext uri="{FF2B5EF4-FFF2-40B4-BE49-F238E27FC236}">
                <a16:creationId xmlns:a16="http://schemas.microsoft.com/office/drawing/2014/main" id="{20208602-AC7C-4641-9A6F-07A4D8C32F47}"/>
              </a:ext>
            </a:extLst>
          </p:cNvPr>
          <p:cNvSpPr/>
          <p:nvPr userDrawn="1"/>
        </p:nvSpPr>
        <p:spPr>
          <a:xfrm>
            <a:off x="-248319" y="2324525"/>
            <a:ext cx="24880638" cy="1"/>
          </a:xfrm>
          <a:prstGeom prst="line">
            <a:avLst/>
          </a:prstGeom>
          <a:ln w="63500">
            <a:solidFill>
              <a:srgbClr val="FFCC00"/>
            </a:solidFill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BD96AF-8612-D044-8A4F-D23F1A158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0"/>
            <a:ext cx="22484921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6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3EFF51-5C0A-1A45-A6CF-A489E35F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lvl1pPr algn="l">
              <a:defRPr sz="1500" spc="300">
                <a:solidFill>
                  <a:schemeClr val="tx1"/>
                </a:solidFill>
              </a:defRPr>
            </a:lvl1pPr>
          </a:lstStyle>
          <a:p>
            <a:r>
              <a:rPr lang="ru-RU"/>
              <a:t>ЯНДЕКС.УЧЕБНИК ДЛЯ НАЧАЛЬНОЙ ШКОЛЫ</a:t>
            </a:r>
            <a:endParaRPr lang="x-none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71FD3-42DD-9D41-A57E-56A54B004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lvl1pPr algn="ctr">
              <a:defRPr sz="1500">
                <a:solidFill>
                  <a:schemeClr val="tx1"/>
                </a:solidFill>
              </a:defRPr>
            </a:lvl1pPr>
          </a:lstStyle>
          <a:p>
            <a:fld id="{922B6D4D-164A-9E43-B00A-6F12B8C4E2F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272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  <p15:guide id="3" pos="581">
          <p15:clr>
            <a:srgbClr val="FBAE40"/>
          </p15:clr>
        </p15:guide>
        <p15:guide id="4" pos="14756">
          <p15:clr>
            <a:srgbClr val="FBAE40"/>
          </p15:clr>
        </p15:guide>
        <p15:guide id="5" pos="7884">
          <p15:clr>
            <a:srgbClr val="FBAE40"/>
          </p15:clr>
        </p15:guide>
        <p15:guide id="6" pos="7453">
          <p15:clr>
            <a:srgbClr val="FBAE40"/>
          </p15:clr>
        </p15:guide>
        <p15:guide id="7" pos="5434">
          <p15:clr>
            <a:srgbClr val="FBAE40"/>
          </p15:clr>
        </p15:guide>
        <p15:guide id="8" pos="4981">
          <p15:clr>
            <a:srgbClr val="FBAE40"/>
          </p15:clr>
        </p15:guide>
        <p15:guide id="9" pos="2985">
          <p15:clr>
            <a:srgbClr val="FBAE40"/>
          </p15:clr>
        </p15:guide>
        <p15:guide id="10" pos="2509">
          <p15:clr>
            <a:srgbClr val="FBAE40"/>
          </p15:clr>
        </p15:guide>
        <p15:guide id="11" pos="9902">
          <p15:clr>
            <a:srgbClr val="FBAE40"/>
          </p15:clr>
        </p15:guide>
        <p15:guide id="12" pos="10356">
          <p15:clr>
            <a:srgbClr val="FBAE40"/>
          </p15:clr>
        </p15:guide>
        <p15:guide id="13" pos="12374">
          <p15:clr>
            <a:srgbClr val="FBAE40"/>
          </p15:clr>
        </p15:guide>
        <p15:guide id="14" pos="12828">
          <p15:clr>
            <a:srgbClr val="FBAE40"/>
          </p15:clr>
        </p15:guide>
        <p15:guide id="15" orient="horz" pos="8017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/>
          <a:p>
            <a:fld id="{18447A69-D39D-437A-993C-1F47C04FC89F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945223" y="13081000"/>
            <a:ext cx="479267" cy="471924"/>
          </a:xfrm>
        </p:spPr>
        <p:txBody>
          <a:bodyPr/>
          <a:lstStyle/>
          <a:p>
            <a:fld id="{1BEBE093-4731-4FB6-B510-F20ECD8EE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087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зображение во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967664" y="13081000"/>
            <a:ext cx="434385" cy="471924"/>
          </a:xfrm>
        </p:spPr>
        <p:txBody>
          <a:bodyPr/>
          <a:lstStyle/>
          <a:p>
            <a:fld id="{741C03D3-FA44-40EC-9A21-1FC4FEA3E2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4" y="0"/>
            <a:ext cx="24382411" cy="13716000"/>
          </a:xfrm>
          <a:noFill/>
        </p:spPr>
        <p:txBody>
          <a:bodyPr/>
          <a:lstStyle>
            <a:lvl1pPr marL="0" marR="0" indent="0" algn="ctr" defTabSz="1828436" rtl="0" eaLnBrk="1" fontAlgn="auto" latinLnBrk="0" hangingPunct="1">
              <a:lnSpc>
                <a:spcPts val="5999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FontTx/>
              <a:buNone/>
              <a:tabLst/>
              <a:defRPr b="0" i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Окно для вставки фотографий, иллюстраций или скриншотов.</a:t>
            </a:r>
            <a:br>
              <a:rPr lang="ru-RU" dirty="0"/>
            </a:br>
            <a:r>
              <a:rPr lang="ru-RU" dirty="0"/>
              <a:t>JPG, PNG</a:t>
            </a:r>
          </a:p>
        </p:txBody>
      </p:sp>
    </p:spTree>
    <p:extLst>
      <p:ext uri="{BB962C8B-B14F-4D97-AF65-F5344CB8AC3E}">
        <p14:creationId xmlns:p14="http://schemas.microsoft.com/office/powerpoint/2010/main" val="346132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C97495-FD1E-AA49-AB8D-BE4EE8A12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68147" y="1608365"/>
            <a:ext cx="10642600" cy="101473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C97A4E-C919-A048-ABF3-E2AD36F3B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64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7885" y="2298700"/>
            <a:ext cx="20826644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7885" y="7073900"/>
            <a:ext cx="20826644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399"/>
            </a:lvl1pPr>
            <a:lvl2pPr marL="0" indent="0" algn="ctr">
              <a:spcBef>
                <a:spcPts val="0"/>
              </a:spcBef>
              <a:buSzTx/>
              <a:buNone/>
              <a:defRPr sz="5399"/>
            </a:lvl2pPr>
            <a:lvl3pPr marL="0" indent="0" algn="ctr">
              <a:spcBef>
                <a:spcPts val="0"/>
              </a:spcBef>
              <a:buSzTx/>
              <a:buNone/>
              <a:defRPr sz="5399"/>
            </a:lvl3pPr>
            <a:lvl4pPr marL="0" indent="0" algn="ctr">
              <a:spcBef>
                <a:spcPts val="0"/>
              </a:spcBef>
              <a:buSzTx/>
              <a:buNone/>
              <a:defRPr sz="5399"/>
            </a:lvl4pPr>
            <a:lvl5pPr marL="0" indent="0" algn="ctr">
              <a:spcBef>
                <a:spcPts val="0"/>
              </a:spcBef>
              <a:buSzTx/>
              <a:buNone/>
              <a:defRPr sz="5399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6246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_r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2001" y="10061098"/>
            <a:ext cx="18308288" cy="1818167"/>
          </a:xfrm>
        </p:spPr>
        <p:txBody>
          <a:bodyPr lIns="0" tIns="0" rIns="0" bIns="251999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aseline="0">
                <a:latin typeface="+mn-lt"/>
              </a:defRPr>
            </a:lvl1pPr>
            <a:lvl2pPr marL="914263" indent="0" algn="ctr">
              <a:buNone/>
              <a:defRPr sz="4000"/>
            </a:lvl2pPr>
            <a:lvl3pPr marL="1828527" indent="0" algn="ctr">
              <a:buNone/>
              <a:defRPr sz="3600"/>
            </a:lvl3pPr>
            <a:lvl4pPr marL="2742790" indent="0" algn="ctr">
              <a:buNone/>
              <a:defRPr sz="3200"/>
            </a:lvl4pPr>
            <a:lvl5pPr marL="3657053" indent="0" algn="ctr">
              <a:buNone/>
              <a:defRPr sz="3200"/>
            </a:lvl5pPr>
            <a:lvl6pPr marL="4571316" indent="0" algn="ctr">
              <a:buNone/>
              <a:defRPr sz="3200"/>
            </a:lvl6pPr>
            <a:lvl7pPr marL="5485578" indent="0" algn="ctr">
              <a:buNone/>
              <a:defRPr sz="3200"/>
            </a:lvl7pPr>
            <a:lvl8pPr marL="6399843" indent="0" algn="ctr">
              <a:buNone/>
              <a:defRPr sz="3200"/>
            </a:lvl8pPr>
            <a:lvl9pPr marL="7314106" indent="0" algn="ctr">
              <a:buNone/>
              <a:defRPr sz="3200"/>
            </a:lvl9pPr>
          </a:lstStyle>
          <a:p>
            <a:r>
              <a:rPr lang="ru-RU" dirty="0"/>
              <a:t>Имя и Фамилия, должность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0639F-F59F-B746-A68D-63C278D4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2718" y="3831168"/>
            <a:ext cx="18308288" cy="5493808"/>
          </a:xfrm>
        </p:spPr>
        <p:txBody>
          <a:bodyPr vert="horz" tIns="270000" rIns="0" anchor="ctr" anchorCtr="0">
            <a:noAutofit/>
          </a:bodyPr>
          <a:lstStyle>
            <a:lvl1pPr marL="0" marR="0" indent="0" algn="l" defTabSz="18284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599"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pic>
        <p:nvPicPr>
          <p:cNvPr id="33" name="Изображение 6">
            <a:extLst>
              <a:ext uri="{FF2B5EF4-FFF2-40B4-BE49-F238E27FC236}">
                <a16:creationId xmlns:a16="http://schemas.microsoft.com/office/drawing/2014/main" id="{6AD2487E-ADA1-114F-B592-8318F0583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5780" y="1963034"/>
            <a:ext cx="2289465" cy="877368"/>
          </a:xfrm>
          <a:prstGeom prst="rect">
            <a:avLst/>
          </a:prstGeom>
        </p:spPr>
      </p:pic>
      <p:sp>
        <p:nvSpPr>
          <p:cNvPr id="34" name="Рисунок 7">
            <a:extLst>
              <a:ext uri="{FF2B5EF4-FFF2-40B4-BE49-F238E27FC236}">
                <a16:creationId xmlns:a16="http://schemas.microsoft.com/office/drawing/2014/main" id="{79352FF1-22B2-114D-B504-DB00F440C2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9652" y="1748278"/>
            <a:ext cx="8763000" cy="1219200"/>
          </a:xfrm>
        </p:spPr>
        <p:txBody>
          <a:bodyPr tIns="594000">
            <a:norm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 Сервиса</a:t>
            </a:r>
          </a:p>
        </p:txBody>
      </p:sp>
      <p:sp>
        <p:nvSpPr>
          <p:cNvPr id="35" name="Рисунок 9">
            <a:extLst>
              <a:ext uri="{FF2B5EF4-FFF2-40B4-BE49-F238E27FC236}">
                <a16:creationId xmlns:a16="http://schemas.microsoft.com/office/drawing/2014/main" id="{48D1D383-E3AC-5F4C-BB7C-F076B9B83EE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84475" y="1753711"/>
            <a:ext cx="5865814" cy="1227234"/>
          </a:xfrm>
          <a:noFill/>
          <a:ln>
            <a:noFill/>
          </a:ln>
        </p:spPr>
        <p:txBody>
          <a:bodyPr tIns="594000">
            <a:noAutofit/>
          </a:bodyPr>
          <a:lstStyle>
            <a:lvl1pPr marL="0" indent="0" algn="ctr">
              <a:buFontTx/>
              <a:buNone/>
              <a:defRPr sz="3200" b="0" i="0" baseline="0">
                <a:latin typeface="+mn-lt"/>
                <a:ea typeface="Yandex Sans Text Thin" charset="0"/>
                <a:cs typeface="Yandex Sans Text Thin" charset="0"/>
              </a:defRPr>
            </a:lvl1pPr>
          </a:lstStyle>
          <a:p>
            <a:r>
              <a:rPr lang="ru-RU" dirty="0"/>
              <a:t>Логотип</a:t>
            </a:r>
            <a:r>
              <a:rPr lang="en-US" dirty="0"/>
              <a:t> </a:t>
            </a:r>
            <a:r>
              <a:rPr lang="ru-RU" dirty="0"/>
              <a:t>партнёра</a:t>
            </a:r>
            <a:r>
              <a:rPr lang="en-US" dirty="0"/>
              <a:t> </a:t>
            </a:r>
            <a:r>
              <a:rPr lang="ru-RU" dirty="0"/>
              <a:t>или</a:t>
            </a:r>
            <a:r>
              <a:rPr lang="en-US" dirty="0"/>
              <a:t> NDA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8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3BCB567C-8C18-7342-952E-CBD8A3A6D3B0}"/>
              </a:ext>
            </a:extLst>
          </p:cNvPr>
          <p:cNvSpPr/>
          <p:nvPr userDrawn="1"/>
        </p:nvSpPr>
        <p:spPr>
          <a:xfrm>
            <a:off x="6727" y="-14036"/>
            <a:ext cx="24402670" cy="13718672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1A60E-F117-3840-8092-5CC2B011C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750"/>
          <a:stretch/>
        </p:blipFill>
        <p:spPr>
          <a:xfrm>
            <a:off x="16078313" y="869950"/>
            <a:ext cx="8304100" cy="115189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43929D-B2F4-AF4B-8825-40000CA7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393" y="776305"/>
            <a:ext cx="12726355" cy="4775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9000">
                <a:latin typeface="Georgia" panose="020405020504050203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4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54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74" r:id="rId2"/>
    <p:sldLayoutId id="2147483775" r:id="rId3"/>
    <p:sldLayoutId id="2147483676" r:id="rId4"/>
    <p:sldLayoutId id="2147483776" r:id="rId5"/>
    <p:sldLayoutId id="2147483673" r:id="rId6"/>
    <p:sldLayoutId id="2147483674" r:id="rId7"/>
    <p:sldLayoutId id="2147483675" r:id="rId8"/>
    <p:sldLayoutId id="2147483747" r:id="rId9"/>
    <p:sldLayoutId id="2147483742" r:id="rId10"/>
    <p:sldLayoutId id="2147483746" r:id="rId11"/>
    <p:sldLayoutId id="2147483741" r:id="rId12"/>
    <p:sldLayoutId id="2147483734" r:id="rId13"/>
    <p:sldLayoutId id="2147483735" r:id="rId14"/>
    <p:sldLayoutId id="2147483736" r:id="rId15"/>
    <p:sldLayoutId id="2147483749" r:id="rId16"/>
    <p:sldLayoutId id="2147483727" r:id="rId17"/>
    <p:sldLayoutId id="2147483745" r:id="rId18"/>
    <p:sldLayoutId id="2147483728" r:id="rId19"/>
    <p:sldLayoutId id="2147483737" r:id="rId20"/>
    <p:sldLayoutId id="2147483738" r:id="rId21"/>
    <p:sldLayoutId id="2147483739" r:id="rId22"/>
    <p:sldLayoutId id="2147483748" r:id="rId23"/>
    <p:sldLayoutId id="2147483743" r:id="rId24"/>
    <p:sldLayoutId id="2147483744" r:id="rId25"/>
    <p:sldLayoutId id="2147483705" r:id="rId26"/>
    <p:sldLayoutId id="2147483706" r:id="rId27"/>
    <p:sldLayoutId id="2147483703" r:id="rId28"/>
    <p:sldLayoutId id="2147483704" r:id="rId29"/>
    <p:sldLayoutId id="2147483708" r:id="rId30"/>
    <p:sldLayoutId id="2147483709" r:id="rId31"/>
    <p:sldLayoutId id="2147483707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10" r:id="rId47"/>
    <p:sldLayoutId id="2147483702" r:id="rId48"/>
    <p:sldLayoutId id="2147483772" r:id="rId49"/>
    <p:sldLayoutId id="2147483773" r:id="rId50"/>
    <p:sldLayoutId id="2147483711" r:id="rId51"/>
    <p:sldLayoutId id="2147483722" r:id="rId52"/>
    <p:sldLayoutId id="2147483720" r:id="rId53"/>
    <p:sldLayoutId id="2147483778" r:id="rId54"/>
    <p:sldLayoutId id="2147483777" r:id="rId55"/>
    <p:sldLayoutId id="2147483721" r:id="rId56"/>
    <p:sldLayoutId id="2147483723" r:id="rId57"/>
    <p:sldLayoutId id="2147483724" r:id="rId58"/>
    <p:sldLayoutId id="2147483725" r:id="rId59"/>
    <p:sldLayoutId id="2147483769" r:id="rId60"/>
    <p:sldLayoutId id="2147483726" r:id="rId61"/>
    <p:sldLayoutId id="2147483693" r:id="rId62"/>
    <p:sldLayoutId id="2147483733" r:id="rId63"/>
    <p:sldLayoutId id="2147483731" r:id="rId64"/>
    <p:sldLayoutId id="2147483732" r:id="rId65"/>
    <p:sldLayoutId id="2147483715" r:id="rId66"/>
    <p:sldLayoutId id="2147483729" r:id="rId67"/>
    <p:sldLayoutId id="2147483717" r:id="rId68"/>
    <p:sldLayoutId id="2147483753" r:id="rId69"/>
    <p:sldLayoutId id="2147483716" r:id="rId70"/>
    <p:sldLayoutId id="2147483752" r:id="rId71"/>
    <p:sldLayoutId id="2147483718" r:id="rId72"/>
    <p:sldLayoutId id="2147483754" r:id="rId73"/>
    <p:sldLayoutId id="2147483719" r:id="rId74"/>
    <p:sldLayoutId id="2147483713" r:id="rId75"/>
    <p:sldLayoutId id="2147483712" r:id="rId76"/>
    <p:sldLayoutId id="2147483714" r:id="rId77"/>
    <p:sldLayoutId id="2147483771" r:id="rId78"/>
    <p:sldLayoutId id="2147483779" r:id="rId79"/>
    <p:sldLayoutId id="2147483780" r:id="rId80"/>
    <p:sldLayoutId id="2147483781" r:id="rId81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education.yandex.ru/distant-webinar/" TargetMode="Externa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123.ya.ru/" TargetMode="Externa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8010EFA-6997-B843-B1A3-F489C8928E1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3224" t="9774" r="14739" b="8193"/>
          <a:stretch/>
        </p:blipFill>
        <p:spPr>
          <a:xfrm>
            <a:off x="7932738" y="2771775"/>
            <a:ext cx="16475075" cy="995045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DC9E36-A351-5743-93D9-AEB0AC0C1D07}"/>
              </a:ext>
            </a:extLst>
          </p:cNvPr>
          <p:cNvSpPr/>
          <p:nvPr/>
        </p:nvSpPr>
        <p:spPr>
          <a:xfrm>
            <a:off x="7932738" y="2770622"/>
            <a:ext cx="16459699" cy="9951603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B0C91-C4BD-5B48-B150-43AD03A6B77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123.ya.ru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565" y="2498431"/>
            <a:ext cx="18810159" cy="7037455"/>
          </a:xfrm>
        </p:spPr>
        <p:txBody>
          <a:bodyPr/>
          <a:lstStyle/>
          <a:p>
            <a:r>
              <a:rPr lang="ru-RU" dirty="0"/>
              <a:t>Дистанционное </a:t>
            </a:r>
            <a:br>
              <a:rPr lang="ru-RU" dirty="0"/>
            </a:br>
            <a:r>
              <a:rPr lang="ru-RU" dirty="0"/>
              <a:t>обучение вместе </a:t>
            </a:r>
            <a:br>
              <a:rPr lang="ru-RU" dirty="0"/>
            </a:br>
            <a:r>
              <a:rPr lang="ru-RU" dirty="0"/>
              <a:t>с Яндексом</a:t>
            </a:r>
          </a:p>
        </p:txBody>
      </p:sp>
    </p:spTree>
    <p:extLst>
      <p:ext uri="{BB962C8B-B14F-4D97-AF65-F5344CB8AC3E}">
        <p14:creationId xmlns:p14="http://schemas.microsoft.com/office/powerpoint/2010/main" val="35828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5C22-36FD-1A4A-8D0C-C2C7D2856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Яндекс.Репетитор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2353FD-17C1-F746-8852-77F44EF13FE0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815660-5135-5D4B-B53A-079A5590CFAC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FC060781-F697-3D47-B936-92B48D4597CB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6E36AFB-2FB9-3D43-A6D1-034FEBB377D4}"/>
              </a:ext>
            </a:extLst>
          </p:cNvPr>
          <p:cNvSpPr txBox="1">
            <a:spLocks/>
          </p:cNvSpPr>
          <p:nvPr/>
        </p:nvSpPr>
        <p:spPr>
          <a:xfrm>
            <a:off x="966795" y="2766199"/>
            <a:ext cx="10861411" cy="8749227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895350" indent="-89535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bg2"/>
              </a:buClr>
              <a:buSzPct val="80000"/>
              <a:buFont typeface=".PingFang SC Regular"/>
              <a:buChar char="＞"/>
              <a:tabLst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53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Подготовка к ОГЭ/ЕГЭ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0F254D-A635-BC4A-9915-976A9FA6F3DF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r>
              <a:rPr lang="ru-RU" dirty="0"/>
              <a:t>видеоуроки для подготовки к ОГЭ/ЕГЭ </a:t>
            </a:r>
            <a:br>
              <a:rPr lang="en-US" dirty="0"/>
            </a:br>
            <a:r>
              <a:rPr lang="ru-RU" dirty="0"/>
              <a:t>по основным предметам;</a:t>
            </a:r>
          </a:p>
          <a:p>
            <a:r>
              <a:rPr lang="ru-RU" dirty="0"/>
              <a:t>архив и возможность пересматривать видео;</a:t>
            </a:r>
          </a:p>
          <a:p>
            <a:r>
              <a:rPr lang="ru-RU" dirty="0"/>
              <a:t>задания с автопроверкой для самостоятельной отработки;</a:t>
            </a:r>
          </a:p>
          <a:p>
            <a:r>
              <a:rPr lang="ru-RU" dirty="0"/>
              <a:t>без регистрации;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DEFC2B6-80A2-D24D-9312-38BFFD58B46F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ЯНДЕКС.РЕПЕТИТОР</a:t>
            </a:r>
            <a:endParaRPr lang="x-none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1FC8B3D-84E6-5649-85C8-3ADFFF8183E7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11</a:t>
            </a:fld>
            <a:endParaRPr lang="x-none"/>
          </a:p>
        </p:txBody>
      </p: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549ED1E1-AD09-2D45-8D2A-0B0D7365C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9"/>
          <a:stretch/>
        </p:blipFill>
        <p:spPr>
          <a:xfrm>
            <a:off x="15749906" y="3123171"/>
            <a:ext cx="7694588" cy="10596557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87DC9E36-A351-5743-93D9-AEB0AC0C1D07}"/>
              </a:ext>
            </a:extLst>
          </p:cNvPr>
          <p:cNvSpPr/>
          <p:nvPr/>
        </p:nvSpPr>
        <p:spPr>
          <a:xfrm>
            <a:off x="15749907" y="3123171"/>
            <a:ext cx="7675244" cy="10592829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2CA115-CB05-D349-8D57-E1A7CB069D98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E7D5C3-A1A0-F847-978D-C61654CCF5DF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58E1E398-4D9F-5A4F-9DC8-50327C13A87E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940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5C22-36FD-1A4A-8D0C-C2C7D2856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Яндекс.Учебник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55F7727-6650-A841-9C83-84F3A991186A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66795" y="2766199"/>
            <a:ext cx="10861411" cy="874922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27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Дистанционный кабинет для учителей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AA3A685-4296-AE4C-80E4-DED49BEEAE19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ЯНДЕКС.УЧЕБНИК</a:t>
            </a:r>
            <a:endParaRPr lang="x-none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5450471-FC07-8A4D-A9CE-913621DDBF1F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13</a:t>
            </a:fld>
            <a:endParaRPr lang="x-non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A19716-DCE5-F245-B171-6E5F7922B4ED}"/>
              </a:ext>
            </a:extLst>
          </p:cNvPr>
          <p:cNvGrpSpPr/>
          <p:nvPr/>
        </p:nvGrpSpPr>
        <p:grpSpPr>
          <a:xfrm>
            <a:off x="20332558" y="5123216"/>
            <a:ext cx="3218185" cy="841407"/>
            <a:chOff x="893394" y="10733314"/>
            <a:chExt cx="3218185" cy="119742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9ACD9D-B1A4-604F-9B46-8BED8B7D30F9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B3994103-8F6D-3F40-A87F-CBFBB1CCF75C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  <p:sp>
        <p:nvSpPr>
          <p:cNvPr id="18" name="Математика для начальной школы">
            <a:extLst>
              <a:ext uri="{FF2B5EF4-FFF2-40B4-BE49-F238E27FC236}">
                <a16:creationId xmlns:a16="http://schemas.microsoft.com/office/drawing/2014/main" id="{87CE58E2-19C3-5845-ADFA-857E31425B20}"/>
              </a:ext>
            </a:extLst>
          </p:cNvPr>
          <p:cNvSpPr txBox="1"/>
          <p:nvPr/>
        </p:nvSpPr>
        <p:spPr>
          <a:xfrm>
            <a:off x="3678580" y="5096561"/>
            <a:ext cx="6855442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lang="ru-RU" sz="4400" b="1" dirty="0">
                <a:ln w="0" cap="flat">
                  <a:noFill/>
                  <a:prstDash val="solid"/>
                  <a:miter lim="400000"/>
                </a:ln>
              </a:rPr>
              <a:t>Практические задания</a:t>
            </a:r>
            <a:endParaRPr lang="en-US" sz="4400" b="1" dirty="0">
              <a:ln w="0" cap="flat">
                <a:noFill/>
                <a:prstDash val="solid"/>
                <a:miter lim="400000"/>
              </a:ln>
            </a:endParaRPr>
          </a:p>
          <a:p>
            <a:pPr algn="ctr"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lang="ru-RU" sz="4400" dirty="0">
                <a:ln w="0" cap="flat">
                  <a:noFill/>
                  <a:prstDash val="solid"/>
                  <a:miter lim="400000"/>
                </a:ln>
              </a:rPr>
              <a:t>Русский язык и математика 1-5 классы, </a:t>
            </a:r>
            <a:r>
              <a:rPr lang="ru-RU" sz="4400" dirty="0">
                <a:ln w="0" cap="flat">
                  <a:noFill/>
                  <a:prstDash val="solid"/>
                  <a:miter lim="400000"/>
                </a:ln>
                <a:solidFill>
                  <a:schemeClr val="tx2">
                    <a:lumMod val="50000"/>
                    <a:lumOff val="50000"/>
                  </a:schemeClr>
                </a:solidFill>
              </a:rPr>
              <a:t>окружающий мир</a:t>
            </a:r>
            <a:endParaRPr lang="ru-RU" sz="44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9" name="Русский язык для начальной школы">
            <a:extLst>
              <a:ext uri="{FF2B5EF4-FFF2-40B4-BE49-F238E27FC236}">
                <a16:creationId xmlns:a16="http://schemas.microsoft.com/office/drawing/2014/main" id="{C88C56A3-B8C6-0B41-B3B5-290795DDFFBF}"/>
              </a:ext>
            </a:extLst>
          </p:cNvPr>
          <p:cNvSpPr txBox="1"/>
          <p:nvPr/>
        </p:nvSpPr>
        <p:spPr>
          <a:xfrm>
            <a:off x="13849979" y="5096561"/>
            <a:ext cx="7333621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lang="ru-RU" sz="4400" b="1" dirty="0" err="1">
                <a:ln w="0" cap="flat">
                  <a:noFill/>
                  <a:prstDash val="solid"/>
                  <a:miter lim="400000"/>
                </a:ln>
              </a:rPr>
              <a:t>Видеоуроки</a:t>
            </a:r>
            <a:endParaRPr lang="ru-RU" sz="4400" b="1" dirty="0">
              <a:ln w="0" cap="flat">
                <a:noFill/>
                <a:prstDash val="solid"/>
                <a:miter lim="400000"/>
              </a:ln>
            </a:endParaRPr>
          </a:p>
          <a:p>
            <a:pPr algn="ctr"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lang="ru-RU" sz="4400" dirty="0">
                <a:ln w="0" cap="flat">
                  <a:noFill/>
                  <a:prstDash val="solid"/>
                  <a:miter lim="400000"/>
                </a:ln>
              </a:rPr>
              <a:t>Видеотрансляция, демонстрация экрана и чат </a:t>
            </a:r>
            <a:br>
              <a:rPr lang="ru-RU" sz="4400" dirty="0">
                <a:ln w="0" cap="flat">
                  <a:noFill/>
                  <a:prstDash val="solid"/>
                  <a:miter lim="400000"/>
                </a:ln>
              </a:rPr>
            </a:br>
            <a:r>
              <a:rPr lang="ru-RU" sz="4400" dirty="0">
                <a:ln w="0" cap="flat">
                  <a:noFill/>
                  <a:prstDash val="solid"/>
                  <a:miter lim="400000"/>
                </a:ln>
              </a:rPr>
              <a:t>для дистанционной работы</a:t>
            </a:r>
          </a:p>
          <a:p>
            <a:pPr defTabSz="457200"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 sz="4400" dirty="0">
              <a:ln w="0" cap="flat">
                <a:noFill/>
                <a:prstDash val="solid"/>
                <a:miter lim="400000"/>
              </a:ln>
            </a:endParaRPr>
          </a:p>
        </p:txBody>
      </p:sp>
      <p:pic>
        <p:nvPicPr>
          <p:cNvPr id="20" name="Group 147.png" descr="Group 147.png">
            <a:extLst>
              <a:ext uri="{FF2B5EF4-FFF2-40B4-BE49-F238E27FC236}">
                <a16:creationId xmlns:a16="http://schemas.microsoft.com/office/drawing/2014/main" id="{7B84E2ED-3AF1-6542-94A9-D32333C2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34" y="8765690"/>
            <a:ext cx="6006534" cy="3179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8C1655-6553-A841-8598-372831925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273" r="2104" b="273"/>
          <a:stretch/>
        </p:blipFill>
        <p:spPr>
          <a:xfrm>
            <a:off x="14890173" y="8584695"/>
            <a:ext cx="5226628" cy="3053582"/>
          </a:xfrm>
          <a:prstGeom prst="roundRect">
            <a:avLst>
              <a:gd name="adj" fmla="val 54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354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35A02987-C56B-5F49-B9C4-94F27DEFC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229" y="405659"/>
            <a:ext cx="6967109" cy="2290543"/>
          </a:xfrm>
        </p:spPr>
        <p:txBody>
          <a:bodyPr/>
          <a:lstStyle/>
          <a:p>
            <a:r>
              <a:rPr lang="ru-RU" dirty="0"/>
              <a:t>Задачник </a:t>
            </a:r>
            <a:br>
              <a:rPr lang="en-US" dirty="0"/>
            </a:br>
            <a:r>
              <a:rPr lang="ru-RU" dirty="0"/>
              <a:t>для начальной школы</a:t>
            </a:r>
            <a:endParaRPr lang="x-non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3078B1D-E636-D84D-8622-DB1EFFC0FC55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939088" y="4076240"/>
            <a:ext cx="7029256" cy="9483592"/>
          </a:xfrm>
        </p:spPr>
        <p:txBody>
          <a:bodyPr/>
          <a:lstStyle/>
          <a:p>
            <a:r>
              <a:rPr lang="ru-RU" dirty="0"/>
              <a:t>более 50 000 карточек; </a:t>
            </a:r>
          </a:p>
          <a:p>
            <a:r>
              <a:rPr lang="ru-RU" dirty="0"/>
              <a:t>соответствуют содержательно-методическим линиям ПООП;</a:t>
            </a:r>
          </a:p>
          <a:p>
            <a:r>
              <a:rPr lang="ru-RU" dirty="0"/>
              <a:t>подходят к любому УМК;</a:t>
            </a:r>
          </a:p>
          <a:p>
            <a:r>
              <a:rPr lang="ru-RU" dirty="0"/>
              <a:t>дополнительные задания:</a:t>
            </a:r>
            <a:r>
              <a:rPr lang="en-US" dirty="0"/>
              <a:t> </a:t>
            </a:r>
            <a:r>
              <a:rPr lang="ru-RU" dirty="0"/>
              <a:t>подготовка </a:t>
            </a:r>
            <a:br>
              <a:rPr lang="en-US" dirty="0"/>
            </a:br>
            <a:r>
              <a:rPr lang="ru-RU" dirty="0"/>
              <a:t>к ВПР, </a:t>
            </a:r>
            <a:r>
              <a:rPr lang="ru-RU" dirty="0" err="1"/>
              <a:t>межпредметные</a:t>
            </a:r>
            <a:r>
              <a:rPr lang="ru-RU" dirty="0"/>
              <a:t> задания.</a:t>
            </a:r>
          </a:p>
        </p:txBody>
      </p:sp>
      <p:pic>
        <p:nvPicPr>
          <p:cNvPr id="7" name="Современный мир в задачах_серый.png" descr="Современный мир в задачах_серый.png"/>
          <p:cNvPicPr>
            <a:picLocks noChangeAspect="1"/>
          </p:cNvPicPr>
          <p:nvPr/>
        </p:nvPicPr>
        <p:blipFill>
          <a:blip r:embed="rId2"/>
          <a:srcRect l="12084" t="18793" r="28039" b="24751"/>
          <a:stretch>
            <a:fillRect/>
          </a:stretch>
        </p:blipFill>
        <p:spPr>
          <a:xfrm>
            <a:off x="10135120" y="836054"/>
            <a:ext cx="12738649" cy="120438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2B0F2E2-0B51-BF41-B254-9B39586109E1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ЯНДЕКС.УЧЕБНИК</a:t>
            </a:r>
            <a:endParaRPr lang="x-none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6B18735-3264-D14B-8F1E-644A6F5D15EF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14</a:t>
            </a:fld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1CAD9-E78B-E048-BBDC-8BBA9B875022}"/>
              </a:ext>
            </a:extLst>
          </p:cNvPr>
          <p:cNvSpPr txBox="1"/>
          <p:nvPr/>
        </p:nvSpPr>
        <p:spPr>
          <a:xfrm>
            <a:off x="8764438" y="30192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E244A3F-622D-4447-B71E-6AABCFCFAE5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2445" r="29195"/>
          <a:stretch/>
        </p:blipFill>
        <p:spPr>
          <a:xfrm>
            <a:off x="15749673" y="3118997"/>
            <a:ext cx="7685302" cy="105965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Дистанционные </a:t>
            </a:r>
            <a:r>
              <a:rPr lang="ru-RU" dirty="0" err="1"/>
              <a:t>видеоуроки</a:t>
            </a:r>
            <a:r>
              <a:rPr lang="ru-RU" dirty="0"/>
              <a:t> 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B29CA93-E4FD-7748-A8FA-B9D5070B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806411" y="12824229"/>
            <a:ext cx="209979" cy="333403"/>
          </a:xfrm>
        </p:spPr>
        <p:txBody>
          <a:bodyPr/>
          <a:lstStyle/>
          <a:p>
            <a:fld id="{922B6D4D-164A-9E43-B00A-6F12B8C4E2FE}" type="slidenum">
              <a:rPr lang="x-none" smtClean="0"/>
              <a:pPr/>
              <a:t>15</a:t>
            </a:fld>
            <a:endParaRPr lang="x-non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C0F254D-A635-BC4A-9915-976A9FA6F3DF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38652" y="3093102"/>
            <a:ext cx="13521066" cy="10622453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ru-RU" b="1" dirty="0"/>
              <a:t>Весь функционал ― в одном месте:</a:t>
            </a:r>
          </a:p>
          <a:p>
            <a:pPr>
              <a:buClr>
                <a:schemeClr val="bg1"/>
              </a:buClr>
            </a:pPr>
            <a:r>
              <a:rPr lang="ru-RU" b="1" dirty="0"/>
              <a:t> </a:t>
            </a:r>
            <a:endParaRPr lang="en-US" b="1" dirty="0"/>
          </a:p>
          <a:p>
            <a:r>
              <a:rPr lang="ru-RU" dirty="0"/>
              <a:t>трансляция видео и экрана </a:t>
            </a:r>
          </a:p>
          <a:p>
            <a:r>
              <a:rPr lang="ru-RU" dirty="0"/>
              <a:t>общение с учениками </a:t>
            </a:r>
            <a:br>
              <a:rPr lang="en-US" dirty="0"/>
            </a:br>
            <a:r>
              <a:rPr lang="ru-RU" dirty="0"/>
              <a:t>во встроенном чате</a:t>
            </a:r>
            <a:r>
              <a:rPr lang="en-US" dirty="0"/>
              <a:t>;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выдача практических задания </a:t>
            </a:r>
            <a:br>
              <a:rPr lang="ru-RU" dirty="0"/>
            </a:br>
            <a:r>
              <a:rPr lang="ru-RU" dirty="0"/>
              <a:t>из </a:t>
            </a:r>
            <a:r>
              <a:rPr lang="ru-RU" dirty="0" err="1"/>
              <a:t>Яндекс.Учебника</a:t>
            </a:r>
            <a:r>
              <a:rPr lang="en-US" dirty="0"/>
              <a:t>;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простая и удобная аналитика</a:t>
            </a:r>
            <a:br>
              <a:rPr lang="ru-RU" dirty="0"/>
            </a:br>
            <a:endParaRPr lang="ru-RU" dirty="0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77B6EC1-E813-6548-A750-3E6A04FB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9006252" y="7538585"/>
            <a:ext cx="9808771" cy="289785"/>
          </a:xfrm>
        </p:spPr>
        <p:txBody>
          <a:bodyPr/>
          <a:lstStyle/>
          <a:p>
            <a:r>
              <a:rPr lang="ru-RU" dirty="0"/>
              <a:t>ДИСТАНЦИОННОЕ ОБУЧЕНИЕ</a:t>
            </a: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2686F6F9-E8BC-0B4C-8ED5-21287671E560}"/>
              </a:ext>
            </a:extLst>
          </p:cNvPr>
          <p:cNvGrpSpPr/>
          <p:nvPr/>
        </p:nvGrpSpPr>
        <p:grpSpPr>
          <a:xfrm>
            <a:off x="10573596" y="5239353"/>
            <a:ext cx="3218185" cy="841407"/>
            <a:chOff x="893394" y="10733314"/>
            <a:chExt cx="3218185" cy="1197429"/>
          </a:xfrm>
        </p:grpSpPr>
        <p:sp>
          <p:nvSpPr>
            <p:cNvPr id="8" name="Rounded Rectangle 14">
              <a:extLst>
                <a:ext uri="{FF2B5EF4-FFF2-40B4-BE49-F238E27FC236}">
                  <a16:creationId xmlns:a16="http://schemas.microsoft.com/office/drawing/2014/main" id="{0425120F-241E-4C47-985D-8967239A56D9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88C4810-5FA3-B94C-9ED3-455443F11209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9171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82DEA75-BF13-7844-AE27-089529C1C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F90AFE4-E578-1244-A996-13A3AC5A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62053" y="13080595"/>
            <a:ext cx="445606" cy="471893"/>
          </a:xfrm>
        </p:spPr>
        <p:txBody>
          <a:bodyPr/>
          <a:lstStyle/>
          <a:p>
            <a:fld id="{741C03D3-FA44-40EC-9A21-1FC4FEA3E22E}" type="slidenum">
              <a:rPr lang="ru-RU" smtClean="0">
                <a:solidFill>
                  <a:srgbClr val="000000"/>
                </a:solidFill>
              </a:rPr>
              <a:pPr/>
              <a:t>16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E97675-A967-F14D-848D-E939A6C2F6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739"/>
          <a:stretch>
            <a:fillRect/>
          </a:stretch>
        </p:blipFill>
        <p:spPr/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D7F76-A206-9240-9E5C-F197770C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1" y="0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35A02987-C56B-5F49-B9C4-94F27DEF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Окружающий мир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38B4BC-0A38-E74A-90AA-4D66269414A4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ru-RU" dirty="0"/>
              <a:t>для 1-4 классов; </a:t>
            </a:r>
          </a:p>
          <a:p>
            <a:r>
              <a:rPr lang="ru-RU" dirty="0"/>
              <a:t>необходимый минимум </a:t>
            </a:r>
            <a:r>
              <a:rPr lang="en-US" dirty="0"/>
              <a:t> </a:t>
            </a:r>
            <a:r>
              <a:rPr lang="ru-RU" dirty="0"/>
              <a:t>материалов </a:t>
            </a:r>
            <a:br>
              <a:rPr lang="en-US" dirty="0"/>
            </a:br>
            <a:r>
              <a:rPr lang="ru-RU" dirty="0"/>
              <a:t>для</a:t>
            </a:r>
            <a:r>
              <a:rPr lang="en-US" dirty="0"/>
              <a:t> </a:t>
            </a:r>
            <a:r>
              <a:rPr lang="ru-RU" dirty="0"/>
              <a:t>структурированного преподавания курса; </a:t>
            </a:r>
          </a:p>
          <a:p>
            <a:r>
              <a:rPr lang="ru-RU" dirty="0"/>
              <a:t>видео, конспект </a:t>
            </a:r>
            <a:br>
              <a:rPr lang="ru-RU" dirty="0"/>
            </a:br>
            <a:r>
              <a:rPr lang="ru-RU" dirty="0"/>
              <a:t>для ученика, методичка,</a:t>
            </a:r>
            <a:r>
              <a:rPr lang="en-US" dirty="0"/>
              <a:t> </a:t>
            </a:r>
            <a:r>
              <a:rPr lang="ru-RU" dirty="0"/>
              <a:t> материалы </a:t>
            </a:r>
            <a:br>
              <a:rPr lang="ru-RU" dirty="0"/>
            </a:br>
            <a:r>
              <a:rPr lang="ru-RU" dirty="0"/>
              <a:t>для закрепления.</a:t>
            </a: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70EC0B0D-4B54-B447-8157-A6B5FD9626B8}"/>
              </a:ext>
            </a:extLst>
          </p:cNvPr>
          <p:cNvSpPr/>
          <p:nvPr/>
        </p:nvSpPr>
        <p:spPr>
          <a:xfrm>
            <a:off x="8642959" y="82"/>
            <a:ext cx="15759040" cy="13715918"/>
          </a:xfrm>
          <a:prstGeom prst="rect">
            <a:avLst/>
          </a:prstGeom>
          <a:solidFill>
            <a:srgbClr val="F8DFD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 b="0" cap="none" spc="0">
                <a:ln>
                  <a:noFill/>
                </a:ln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>
              <a:solidFill>
                <a:schemeClr val="tx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69F1EA-55DE-6940-8832-AEB9A131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080" y="1493040"/>
            <a:ext cx="12515700" cy="9979936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D5E1620-F827-474B-9D97-834E12A3C9AB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ЯНДЕКС.УЧЕБНИК</a:t>
            </a:r>
            <a:endParaRPr lang="x-none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381699C7-2E32-A64F-A78B-89F51A30D2B4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17</a:t>
            </a:fld>
            <a:endParaRPr lang="x-none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A3C330-A710-F04B-A873-829FACE69CB3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E3EAF51-D28A-9044-87BB-ADD1CD2478DE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34A9ED9F-546B-E141-A79C-20D7176AF7E2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836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EF29B16-83BD-4B44-9B7C-8E170D064C42}"/>
              </a:ext>
            </a:extLst>
          </p:cNvPr>
          <p:cNvGrpSpPr/>
          <p:nvPr/>
        </p:nvGrpSpPr>
        <p:grpSpPr>
          <a:xfrm>
            <a:off x="9576728" y="2344351"/>
            <a:ext cx="14124364" cy="9027299"/>
            <a:chOff x="9674699" y="1663475"/>
            <a:chExt cx="14124364" cy="9027299"/>
          </a:xfrm>
        </p:grpSpPr>
        <p:sp>
          <p:nvSpPr>
            <p:cNvPr id="12" name="Квадрат"/>
            <p:cNvSpPr/>
            <p:nvPr/>
          </p:nvSpPr>
          <p:spPr>
            <a:xfrm>
              <a:off x="12512159" y="6222554"/>
              <a:ext cx="1269918" cy="1269917"/>
            </a:xfrm>
            <a:prstGeom prst="rect">
              <a:avLst/>
            </a:prstGeom>
            <a:solidFill>
              <a:srgbClr val="E8E9E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13" name="После первой попытки…"/>
            <p:cNvSpPr txBox="1"/>
            <p:nvPr/>
          </p:nvSpPr>
          <p:spPr>
            <a:xfrm>
              <a:off x="17638835" y="2990660"/>
              <a:ext cx="6159100" cy="20370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797" tIns="50797" rIns="50797" bIns="50797">
              <a:spAutoFit/>
            </a:bodyPr>
            <a:lstStyle/>
            <a:p>
              <a:pPr defTabSz="457154">
                <a:lnSpc>
                  <a:spcPct val="110000"/>
                </a:lnSpc>
                <a:spcBef>
                  <a:spcPts val="1600"/>
                </a:spcBef>
                <a:defRPr sz="280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После первой попытки</a:t>
              </a:r>
            </a:p>
            <a:p>
              <a:pPr defTabSz="457154">
                <a:lnSpc>
                  <a:spcPct val="110000"/>
                </a:lnSpc>
                <a:defRPr sz="28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«Слабая» подсказка </a:t>
              </a:r>
              <a:b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</a:b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(не вмешиваемся, даем </a:t>
              </a:r>
              <a:b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</a:b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пробовать ещё)</a:t>
              </a:r>
            </a:p>
          </p:txBody>
        </p:sp>
        <p:pic>
          <p:nvPicPr>
            <p:cNvPr id="16" name="Group 69.2.png" descr="Group 69.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9452" y="4165034"/>
              <a:ext cx="3333082" cy="9755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После второй попытки…"/>
            <p:cNvSpPr txBox="1"/>
            <p:nvPr/>
          </p:nvSpPr>
          <p:spPr>
            <a:xfrm>
              <a:off x="17638835" y="6017595"/>
              <a:ext cx="6159100" cy="20370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797" tIns="50797" rIns="50797" bIns="50797">
              <a:spAutoFit/>
            </a:bodyPr>
            <a:lstStyle/>
            <a:p>
              <a:pPr defTabSz="457154">
                <a:lnSpc>
                  <a:spcPct val="110000"/>
                </a:lnSpc>
                <a:spcBef>
                  <a:spcPts val="1600"/>
                </a:spcBef>
                <a:defRPr sz="280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После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второй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попытки</a:t>
              </a:r>
              <a:endParaRPr sz="2800" dirty="0">
                <a:ln w="0" cap="flat">
                  <a:noFill/>
                  <a:prstDash val="solid"/>
                  <a:miter lim="400000"/>
                </a:ln>
              </a:endParaRPr>
            </a:p>
            <a:p>
              <a:pPr defTabSz="457154">
                <a:lnSpc>
                  <a:spcPct val="110000"/>
                </a:lnSpc>
                <a:defRPr sz="28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«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Сильная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»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подсказка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</a:p>
            <a:p>
              <a:pPr defTabSz="457154">
                <a:lnSpc>
                  <a:spcPct val="110000"/>
                </a:lnSpc>
                <a:defRPr sz="28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(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отмечаем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верное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,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даем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br>
                <a:rPr sz="2800" dirty="0">
                  <a:ln w="0" cap="flat">
                    <a:noFill/>
                    <a:prstDash val="solid"/>
                    <a:miter lim="400000"/>
                  </a:ln>
                </a:rPr>
              </a:b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пробовать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sz="2800" dirty="0" err="1">
                  <a:ln w="0" cap="flat">
                    <a:noFill/>
                    <a:prstDash val="solid"/>
                    <a:miter lim="400000"/>
                  </a:ln>
                </a:rPr>
                <a:t>ещё</a:t>
              </a:r>
              <a:r>
                <a:rPr sz="2800" dirty="0">
                  <a:ln w="0" cap="flat">
                    <a:noFill/>
                    <a:prstDash val="solid"/>
                    <a:miter lim="400000"/>
                  </a:ln>
                </a:rPr>
                <a:t>) </a:t>
              </a:r>
            </a:p>
          </p:txBody>
        </p:sp>
        <p:sp>
          <p:nvSpPr>
            <p:cNvPr id="24" name="После третьей попытки…"/>
            <p:cNvSpPr txBox="1"/>
            <p:nvPr/>
          </p:nvSpPr>
          <p:spPr>
            <a:xfrm>
              <a:off x="17638835" y="9203156"/>
              <a:ext cx="6160228" cy="14876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797" tIns="50797" rIns="50797" bIns="50797">
              <a:spAutoFit/>
            </a:bodyPr>
            <a:lstStyle/>
            <a:p>
              <a:pPr defTabSz="457154">
                <a:lnSpc>
                  <a:spcPct val="110000"/>
                </a:lnSpc>
                <a:spcBef>
                  <a:spcPts val="1600"/>
                </a:spcBef>
                <a:defRPr sz="280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После третьей попытки</a:t>
              </a:r>
            </a:p>
            <a:p>
              <a:pPr defTabSz="457154">
                <a:lnSpc>
                  <a:spcPct val="110000"/>
                </a:lnSpc>
                <a:defRPr sz="28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01E1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Показываем ответ, фокусируем </a:t>
              </a:r>
              <a:b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</a:br>
              <a:r>
                <a:rPr lang="ru-RU" sz="2800" dirty="0">
                  <a:ln w="0" cap="flat">
                    <a:noFill/>
                    <a:prstDash val="solid"/>
                    <a:miter lim="400000"/>
                  </a:ln>
                </a:rPr>
                <a:t>внимание на проблемных зонах</a:t>
              </a:r>
            </a:p>
          </p:txBody>
        </p:sp>
        <p:sp>
          <p:nvSpPr>
            <p:cNvPr id="25" name="Прямоугольник"/>
            <p:cNvSpPr/>
            <p:nvPr/>
          </p:nvSpPr>
          <p:spPr>
            <a:xfrm>
              <a:off x="9705237" y="8142554"/>
              <a:ext cx="2146513" cy="1269918"/>
            </a:xfrm>
            <a:prstGeom prst="rect">
              <a:avLst/>
            </a:prstGeom>
            <a:solidFill>
              <a:srgbClr val="E8E9E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26" name="Линия"/>
            <p:cNvSpPr/>
            <p:nvPr/>
          </p:nvSpPr>
          <p:spPr>
            <a:xfrm>
              <a:off x="14577853" y="3439547"/>
              <a:ext cx="144783" cy="1"/>
            </a:xfrm>
            <a:prstGeom prst="line">
              <a:avLst/>
            </a:prstGeom>
            <a:ln w="12700">
              <a:solidFill>
                <a:srgbClr val="CBCED8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pic>
          <p:nvPicPr>
            <p:cNvPr id="27" name="Group 12.png" descr="Group 1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4699" y="1663475"/>
              <a:ext cx="6944837" cy="8263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Group 11.png" descr="Group 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1214" y="3275513"/>
              <a:ext cx="6332654" cy="8848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roup 10.png" descr="Group 1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1215" y="6587263"/>
              <a:ext cx="6336888" cy="8854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Group 9.png" descr="Group 9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1215" y="9470283"/>
              <a:ext cx="6336888" cy="8854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80A1CF2B-1437-0C45-9B31-9A555E2C72D9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ЯНДЕКС.УЧЕБНИК</a:t>
            </a:r>
            <a:endParaRPr lang="x-none"/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55237819-1588-CB4D-9E30-E1B6017801D0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18</a:t>
            </a:fld>
            <a:endParaRPr lang="x-none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52396074-CA5C-9D47-83CD-829433F75289}"/>
              </a:ext>
            </a:extLst>
          </p:cNvPr>
          <p:cNvSpPr txBox="1">
            <a:spLocks/>
          </p:cNvSpPr>
          <p:nvPr/>
        </p:nvSpPr>
        <p:spPr>
          <a:xfrm>
            <a:off x="940229" y="405659"/>
            <a:ext cx="6967109" cy="229054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dirty="0"/>
              <a:t>Дети учатся: попытки, подсказки</a:t>
            </a:r>
            <a:endParaRPr lang="x-none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A5B5D845-F11A-7B4E-AACC-C52454FFCCDD}"/>
              </a:ext>
            </a:extLst>
          </p:cNvPr>
          <p:cNvSpPr txBox="1">
            <a:spLocks/>
          </p:cNvSpPr>
          <p:nvPr/>
        </p:nvSpPr>
        <p:spPr>
          <a:xfrm>
            <a:off x="939088" y="4076240"/>
            <a:ext cx="7029256" cy="9483592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757238" indent="-757238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accent4">
                  <a:lumMod val="75000"/>
                </a:schemeClr>
              </a:buClr>
              <a:buSzPct val="80000"/>
              <a:buFont typeface=".PingFang SC Regular"/>
              <a:buChar char="＞"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3 попытки;</a:t>
            </a:r>
          </a:p>
          <a:p>
            <a:r>
              <a:rPr lang="ru-RU" dirty="0"/>
              <a:t>обратная связь; </a:t>
            </a:r>
          </a:p>
          <a:p>
            <a:r>
              <a:rPr lang="ru-RU" dirty="0"/>
              <a:t>верный ответ.</a:t>
            </a:r>
          </a:p>
        </p:txBody>
      </p:sp>
    </p:spTree>
    <p:extLst>
      <p:ext uri="{BB962C8B-B14F-4D97-AF65-F5344CB8AC3E}">
        <p14:creationId xmlns:p14="http://schemas.microsoft.com/office/powerpoint/2010/main" val="273193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Прямоугольник"/>
          <p:cNvSpPr/>
          <p:nvPr/>
        </p:nvSpPr>
        <p:spPr>
          <a:xfrm>
            <a:off x="7639382" y="488"/>
            <a:ext cx="16679535" cy="13715025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sp>
        <p:nvSpPr>
          <p:cNvPr id="266" name="Сквиркл"/>
          <p:cNvSpPr/>
          <p:nvPr/>
        </p:nvSpPr>
        <p:spPr>
          <a:xfrm>
            <a:off x="10075720" y="3103460"/>
            <a:ext cx="11832257" cy="7509081"/>
          </a:xfrm>
          <a:prstGeom prst="roundRect">
            <a:avLst>
              <a:gd name="adj" fmla="val 421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pic>
        <p:nvPicPr>
          <p:cNvPr id="267" name="Frame 3.png" descr="Frame 3.png"/>
          <p:cNvPicPr>
            <a:picLocks noChangeAspect="1"/>
          </p:cNvPicPr>
          <p:nvPr/>
        </p:nvPicPr>
        <p:blipFill>
          <a:blip r:embed="rId2"/>
          <a:srcRect r="6096"/>
          <a:stretch>
            <a:fillRect/>
          </a:stretch>
        </p:blipFill>
        <p:spPr>
          <a:xfrm>
            <a:off x="10603678" y="3518130"/>
            <a:ext cx="9612845" cy="647704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Результаты учеников"/>
          <p:cNvSpPr txBox="1"/>
          <p:nvPr/>
        </p:nvSpPr>
        <p:spPr>
          <a:xfrm>
            <a:off x="637284" y="420247"/>
            <a:ext cx="5695670" cy="215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7" tIns="50797" rIns="50797" bIns="50797">
            <a:spAutoFit/>
          </a:bodyPr>
          <a:lstStyle>
            <a:lvl1pPr algn="l" defTabSz="457200">
              <a:lnSpc>
                <a:spcPts val="80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6799">
                <a:ln w="0" cap="flat">
                  <a:noFill/>
                  <a:prstDash val="solid"/>
                  <a:miter lim="400000"/>
                </a:ln>
              </a:rPr>
              <a:t>Результаты учеников</a:t>
            </a:r>
          </a:p>
        </p:txBody>
      </p:sp>
      <p:sp>
        <p:nvSpPr>
          <p:cNvPr id="269" name="Квадрат"/>
          <p:cNvSpPr/>
          <p:nvPr/>
        </p:nvSpPr>
        <p:spPr>
          <a:xfrm>
            <a:off x="254337" y="13895671"/>
            <a:ext cx="507968" cy="5079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sp>
        <p:nvSpPr>
          <p:cNvPr id="270" name="Прямоугольник"/>
          <p:cNvSpPr/>
          <p:nvPr/>
        </p:nvSpPr>
        <p:spPr>
          <a:xfrm>
            <a:off x="25398" y="25845"/>
            <a:ext cx="7594106" cy="13664310"/>
          </a:xfrm>
          <a:prstGeom prst="rect">
            <a:avLst/>
          </a:prstGeom>
          <a:ln w="50800">
            <a:solidFill>
              <a:srgbClr val="FEE78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sp>
        <p:nvSpPr>
          <p:cNvPr id="271" name="Прямоугольник"/>
          <p:cNvSpPr/>
          <p:nvPr/>
        </p:nvSpPr>
        <p:spPr>
          <a:xfrm>
            <a:off x="25398" y="25845"/>
            <a:ext cx="24331616" cy="13664310"/>
          </a:xfrm>
          <a:prstGeom prst="rect">
            <a:avLst/>
          </a:prstGeom>
          <a:ln w="50800">
            <a:solidFill>
              <a:srgbClr val="FD807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sp>
        <p:nvSpPr>
          <p:cNvPr id="272" name="Считаются автоматически…"/>
          <p:cNvSpPr txBox="1"/>
          <p:nvPr/>
        </p:nvSpPr>
        <p:spPr>
          <a:xfrm>
            <a:off x="670127" y="3253442"/>
            <a:ext cx="5729016" cy="3076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7" tIns="50797" rIns="50797" bIns="50797">
            <a:spAutoFit/>
          </a:bodyPr>
          <a:lstStyle/>
          <a:p>
            <a:pPr defTabSz="457154">
              <a:lnSpc>
                <a:spcPct val="110000"/>
              </a:lnSpc>
              <a:spcBef>
                <a:spcPts val="2400"/>
              </a:spcBef>
              <a:defRPr sz="32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n w="0" cap="flat">
                  <a:noFill/>
                  <a:prstDash val="solid"/>
                  <a:miter lim="400000"/>
                </a:ln>
              </a:rPr>
              <a:t>Считаются автоматически</a:t>
            </a:r>
          </a:p>
          <a:p>
            <a:pPr defTabSz="457154">
              <a:lnSpc>
                <a:spcPct val="110000"/>
              </a:lnSpc>
              <a:spcBef>
                <a:spcPts val="2400"/>
              </a:spcBef>
              <a:defRPr sz="32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ln w="0" cap="flat">
                  <a:noFill/>
                  <a:prstDash val="solid"/>
                  <a:miter lim="400000"/>
                </a:ln>
              </a:rPr>
              <a:t>Выявляют проблемные задания (по столбцам)</a:t>
            </a:r>
            <a:br>
              <a:rPr sz="3200">
                <a:ln w="0" cap="flat">
                  <a:noFill/>
                  <a:prstDash val="solid"/>
                  <a:miter lim="400000"/>
                </a:ln>
              </a:rPr>
            </a:br>
            <a:r>
              <a:rPr sz="3200">
                <a:ln w="0" cap="flat">
                  <a:noFill/>
                  <a:prstDash val="solid"/>
                  <a:miter lim="400000"/>
                </a:ln>
              </a:rPr>
              <a:t>и учеников, требующих внимания</a:t>
            </a:r>
          </a:p>
        </p:txBody>
      </p:sp>
      <p:sp>
        <p:nvSpPr>
          <p:cNvPr id="273" name="Попытки"/>
          <p:cNvSpPr/>
          <p:nvPr/>
        </p:nvSpPr>
        <p:spPr>
          <a:xfrm>
            <a:off x="19260360" y="4648714"/>
            <a:ext cx="1731851" cy="61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2" y="0"/>
                </a:moveTo>
                <a:cubicBezTo>
                  <a:pt x="355" y="0"/>
                  <a:pt x="0" y="995"/>
                  <a:pt x="0" y="2223"/>
                </a:cubicBezTo>
                <a:lnTo>
                  <a:pt x="0" y="15558"/>
                </a:lnTo>
                <a:cubicBezTo>
                  <a:pt x="0" y="16785"/>
                  <a:pt x="355" y="17780"/>
                  <a:pt x="792" y="17780"/>
                </a:cubicBezTo>
                <a:lnTo>
                  <a:pt x="2123" y="17780"/>
                </a:lnTo>
                <a:lnTo>
                  <a:pt x="3296" y="21600"/>
                </a:lnTo>
                <a:lnTo>
                  <a:pt x="4469" y="17780"/>
                </a:lnTo>
                <a:lnTo>
                  <a:pt x="20808" y="17780"/>
                </a:lnTo>
                <a:cubicBezTo>
                  <a:pt x="21245" y="17780"/>
                  <a:pt x="21600" y="16785"/>
                  <a:pt x="21600" y="15558"/>
                </a:cubicBezTo>
                <a:lnTo>
                  <a:pt x="21600" y="2223"/>
                </a:lnTo>
                <a:cubicBezTo>
                  <a:pt x="21600" y="995"/>
                  <a:pt x="21245" y="0"/>
                  <a:pt x="20808" y="0"/>
                </a:cubicBezTo>
                <a:lnTo>
                  <a:pt x="792" y="0"/>
                </a:lnTo>
                <a:close/>
              </a:path>
            </a:pathLst>
          </a:custGeom>
          <a:solidFill>
            <a:srgbClr val="FFF1B7"/>
          </a:solidFill>
          <a:ln w="25400">
            <a:solidFill>
              <a:srgbClr val="FD8D2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4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Попытки</a:t>
            </a:r>
          </a:p>
        </p:txBody>
      </p:sp>
      <p:sp>
        <p:nvSpPr>
          <p:cNvPr id="274" name="Время решения задачи"/>
          <p:cNvSpPr/>
          <p:nvPr/>
        </p:nvSpPr>
        <p:spPr>
          <a:xfrm>
            <a:off x="13795464" y="9011827"/>
            <a:ext cx="3684745" cy="641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78" y="0"/>
                </a:moveTo>
                <a:lnTo>
                  <a:pt x="18634" y="4491"/>
                </a:lnTo>
                <a:lnTo>
                  <a:pt x="372" y="4491"/>
                </a:lnTo>
                <a:cubicBezTo>
                  <a:pt x="167" y="4491"/>
                  <a:pt x="0" y="5449"/>
                  <a:pt x="0" y="6630"/>
                </a:cubicBezTo>
                <a:lnTo>
                  <a:pt x="0" y="19461"/>
                </a:lnTo>
                <a:cubicBezTo>
                  <a:pt x="0" y="20643"/>
                  <a:pt x="167" y="21600"/>
                  <a:pt x="372" y="21600"/>
                </a:cubicBezTo>
                <a:lnTo>
                  <a:pt x="21228" y="21600"/>
                </a:lnTo>
                <a:cubicBezTo>
                  <a:pt x="21433" y="21600"/>
                  <a:pt x="21600" y="20643"/>
                  <a:pt x="21600" y="19461"/>
                </a:cubicBezTo>
                <a:lnTo>
                  <a:pt x="21600" y="6630"/>
                </a:lnTo>
                <a:cubicBezTo>
                  <a:pt x="21600" y="5449"/>
                  <a:pt x="21433" y="4491"/>
                  <a:pt x="21228" y="4491"/>
                </a:cubicBezTo>
                <a:lnTo>
                  <a:pt x="20123" y="4491"/>
                </a:lnTo>
                <a:lnTo>
                  <a:pt x="19378" y="0"/>
                </a:lnTo>
                <a:close/>
              </a:path>
            </a:pathLst>
          </a:custGeom>
          <a:solidFill>
            <a:srgbClr val="FFF1B7"/>
          </a:solidFill>
          <a:ln w="25400">
            <a:solidFill>
              <a:srgbClr val="FD8D25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defRPr sz="24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Bef>
                <a:spcPts val="600"/>
              </a:spcBef>
            </a:pPr>
            <a:r>
              <a:t>  Время решения задачи</a:t>
            </a:r>
          </a:p>
        </p:txBody>
      </p:sp>
      <p:sp>
        <p:nvSpPr>
          <p:cNvPr id="275" name="Прямоугольник"/>
          <p:cNvSpPr/>
          <p:nvPr/>
        </p:nvSpPr>
        <p:spPr>
          <a:xfrm>
            <a:off x="17626402" y="3799787"/>
            <a:ext cx="735412" cy="5329077"/>
          </a:xfrm>
          <a:prstGeom prst="rect">
            <a:avLst/>
          </a:prstGeom>
          <a:ln w="254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sp>
        <p:nvSpPr>
          <p:cNvPr id="276" name="Прямоугольник"/>
          <p:cNvSpPr/>
          <p:nvPr/>
        </p:nvSpPr>
        <p:spPr>
          <a:xfrm>
            <a:off x="10794247" y="6103940"/>
            <a:ext cx="9106085" cy="1025552"/>
          </a:xfrm>
          <a:prstGeom prst="rect">
            <a:avLst/>
          </a:prstGeom>
          <a:ln w="254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2823715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Сервисы Яндекса для дистанционного обучения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6910B4-CEF9-9E44-9786-20FA5DBDDE98}"/>
              </a:ext>
            </a:extLst>
          </p:cNvPr>
          <p:cNvGrpSpPr/>
          <p:nvPr/>
        </p:nvGrpSpPr>
        <p:grpSpPr>
          <a:xfrm>
            <a:off x="2684553" y="5943339"/>
            <a:ext cx="19014895" cy="4339979"/>
            <a:chOff x="3302000" y="6061206"/>
            <a:chExt cx="17780002" cy="4340262"/>
          </a:xfrm>
        </p:grpSpPr>
        <p:sp>
          <p:nvSpPr>
            <p:cNvPr id="11" name="Rounded Rectangle">
              <a:extLst>
                <a:ext uri="{FF2B5EF4-FFF2-40B4-BE49-F238E27FC236}">
                  <a16:creationId xmlns:a16="http://schemas.microsoft.com/office/drawing/2014/main" id="{B9405A2A-D068-834D-9A85-6D666FD4A691}"/>
                </a:ext>
              </a:extLst>
            </p:cNvPr>
            <p:cNvSpPr/>
            <p:nvPr/>
          </p:nvSpPr>
          <p:spPr>
            <a:xfrm>
              <a:off x="3302000" y="6061206"/>
              <a:ext cx="17780002" cy="25400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 dirty="0"/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8D1DDEFE-897B-374A-AA5B-FFAFB1E49D05}"/>
                </a:ext>
              </a:extLst>
            </p:cNvPr>
            <p:cNvSpPr/>
            <p:nvPr/>
          </p:nvSpPr>
          <p:spPr>
            <a:xfrm>
              <a:off x="3302000" y="8235416"/>
              <a:ext cx="17780001" cy="25401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/>
            </a:p>
          </p:txBody>
        </p:sp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06FD0CA3-F67B-734B-9F77-6D93F3131496}"/>
                </a:ext>
              </a:extLst>
            </p:cNvPr>
            <p:cNvSpPr/>
            <p:nvPr/>
          </p:nvSpPr>
          <p:spPr>
            <a:xfrm>
              <a:off x="3302000" y="10376067"/>
              <a:ext cx="17780001" cy="25401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/>
            </a:p>
          </p:txBody>
        </p:sp>
      </p:grpSp>
      <p:sp>
        <p:nvSpPr>
          <p:cNvPr id="15" name="Служба поддержки…">
            <a:extLst>
              <a:ext uri="{FF2B5EF4-FFF2-40B4-BE49-F238E27FC236}">
                <a16:creationId xmlns:a16="http://schemas.microsoft.com/office/drawing/2014/main" id="{565D628C-7876-DA40-82FA-ED016B6E42C7}"/>
              </a:ext>
            </a:extLst>
          </p:cNvPr>
          <p:cNvSpPr txBox="1"/>
          <p:nvPr/>
        </p:nvSpPr>
        <p:spPr>
          <a:xfrm>
            <a:off x="10397748" y="10907974"/>
            <a:ext cx="10302700" cy="871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поддержка и обучение учителей</a:t>
            </a:r>
          </a:p>
        </p:txBody>
      </p:sp>
      <p:sp>
        <p:nvSpPr>
          <p:cNvPr id="17" name="Служба поддержки…">
            <a:extLst>
              <a:ext uri="{FF2B5EF4-FFF2-40B4-BE49-F238E27FC236}">
                <a16:creationId xmlns:a16="http://schemas.microsoft.com/office/drawing/2014/main" id="{B75D58AE-FC35-3F45-AB4E-14E95F4C0B5C}"/>
              </a:ext>
            </a:extLst>
          </p:cNvPr>
          <p:cNvSpPr txBox="1"/>
          <p:nvPr/>
        </p:nvSpPr>
        <p:spPr>
          <a:xfrm>
            <a:off x="10397748" y="6240895"/>
            <a:ext cx="10302700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подготовка к ЕГЭ/ОГЭ от лучших преподавателей</a:t>
            </a:r>
          </a:p>
        </p:txBody>
      </p:sp>
      <p:sp>
        <p:nvSpPr>
          <p:cNvPr id="20" name="Служба поддержки…">
            <a:extLst>
              <a:ext uri="{FF2B5EF4-FFF2-40B4-BE49-F238E27FC236}">
                <a16:creationId xmlns:a16="http://schemas.microsoft.com/office/drawing/2014/main" id="{37689424-A77A-8942-836F-D696FCA1A2A7}"/>
              </a:ext>
            </a:extLst>
          </p:cNvPr>
          <p:cNvSpPr txBox="1"/>
          <p:nvPr/>
        </p:nvSpPr>
        <p:spPr>
          <a:xfrm>
            <a:off x="10397748" y="8375759"/>
            <a:ext cx="11454089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цифровые задания с автопроверкой, </a:t>
            </a:r>
            <a:r>
              <a:rPr lang="ru-RU" sz="5000" dirty="0" err="1">
                <a:ln w="0" cap="flat">
                  <a:noFill/>
                  <a:prstDash val="solid"/>
                  <a:miter lim="400000"/>
                </a:ln>
              </a:rPr>
              <a:t>видеоуроки</a:t>
            </a:r>
            <a:endParaRPr lang="ru-RU" sz="50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1932" y="4023993"/>
            <a:ext cx="6439292" cy="15387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 err="1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Яндекс.Уроки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defTabSz="825417" hangingPunct="0"/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для 5 –11-х классов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81931" y="6571963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 err="1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Яндекс.Репетитор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81930" y="8767463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Яндекс.Учебник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81932" y="10959267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 Учитель</a:t>
            </a:r>
          </a:p>
        </p:txBody>
      </p:sp>
      <p:sp>
        <p:nvSpPr>
          <p:cNvPr id="16" name="Служба поддержки…">
            <a:extLst>
              <a:ext uri="{FF2B5EF4-FFF2-40B4-BE49-F238E27FC236}">
                <a16:creationId xmlns:a16="http://schemas.microsoft.com/office/drawing/2014/main" id="{825D2483-58F5-6745-8720-BEC0092D3B6A}"/>
              </a:ext>
            </a:extLst>
          </p:cNvPr>
          <p:cNvSpPr txBox="1"/>
          <p:nvPr/>
        </p:nvSpPr>
        <p:spPr>
          <a:xfrm>
            <a:off x="10397749" y="3953971"/>
            <a:ext cx="10302699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трансляция уроков ежедневно </a:t>
            </a:r>
            <a:br>
              <a:rPr lang="ru-RU" sz="5000" dirty="0">
                <a:ln w="0" cap="flat">
                  <a:noFill/>
                  <a:prstDash val="solid"/>
                  <a:miter lim="400000"/>
                </a:ln>
              </a:rPr>
            </a:b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и по расписанию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3DF41B4A-1442-F441-AC03-020DE2726802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ДИСТАНЦИОННОЕ ОБУЧЕНИЕ</a:t>
            </a:r>
            <a:endParaRPr lang="x-none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FC7B5F5E-0CF7-D14C-B1C8-BDB4D64CFA31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2771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Яндекс.Учебник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r>
              <a:rPr lang="ru-RU" b="1" dirty="0"/>
              <a:t>Реализуем индивидуальную образовательную траекторию</a:t>
            </a:r>
            <a:r>
              <a:rPr lang="ru-RU" dirty="0"/>
              <a:t>: </a:t>
            </a:r>
            <a:br>
              <a:rPr lang="en-US" dirty="0"/>
            </a:br>
            <a:r>
              <a:rPr lang="ru-RU" dirty="0"/>
              <a:t>задания разной сложности </a:t>
            </a:r>
            <a:r>
              <a:rPr lang="en-US" dirty="0"/>
              <a:t>— </a:t>
            </a:r>
            <a:r>
              <a:rPr lang="ru-RU" dirty="0"/>
              <a:t>разным ученикам</a:t>
            </a:r>
            <a:r>
              <a:rPr lang="en-US" dirty="0"/>
              <a:t>.</a:t>
            </a:r>
            <a:endParaRPr lang="ru-RU" dirty="0"/>
          </a:p>
          <a:p>
            <a:r>
              <a:rPr lang="ru-RU" b="1" dirty="0"/>
              <a:t>Не нужно проверять тетради</a:t>
            </a:r>
            <a:r>
              <a:rPr lang="ru-RU" dirty="0"/>
              <a:t>: </a:t>
            </a:r>
            <a:br>
              <a:rPr lang="en-US" dirty="0"/>
            </a:br>
            <a:r>
              <a:rPr lang="ru-RU" dirty="0"/>
              <a:t>учитель видит подробную статистику решений</a:t>
            </a:r>
            <a:r>
              <a:rPr lang="en-US" dirty="0"/>
              <a:t>.</a:t>
            </a:r>
            <a:endParaRPr lang="ru-RU" dirty="0"/>
          </a:p>
          <a:p>
            <a:r>
              <a:rPr lang="ru-RU" b="1" dirty="0"/>
              <a:t>Доступно на любом устройстве</a:t>
            </a:r>
            <a:r>
              <a:rPr lang="ru-RU" dirty="0"/>
              <a:t>:</a:t>
            </a:r>
            <a:br>
              <a:rPr lang="en-US" dirty="0"/>
            </a:br>
            <a:r>
              <a:rPr lang="ru-RU" dirty="0"/>
              <a:t>настольном компьютере, ноутбуке, планшете и смартфоне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17" name="Picture 16" descr="A picture containing person, indoor, laptop, monitor&#10;&#10;Description automatically generated">
            <a:extLst>
              <a:ext uri="{FF2B5EF4-FFF2-40B4-BE49-F238E27FC236}">
                <a16:creationId xmlns:a16="http://schemas.microsoft.com/office/drawing/2014/main" id="{2098DCD6-897D-6C43-A0D1-B7BAEA676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0" r="33629"/>
          <a:stretch/>
        </p:blipFill>
        <p:spPr>
          <a:xfrm>
            <a:off x="15719195" y="3113332"/>
            <a:ext cx="7705224" cy="10602222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1724CA-049F-7747-8DBA-7AF7DAC712A5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ЯНДЕКС.УЧЕБНИК</a:t>
            </a:r>
            <a:endParaRPr lang="x-non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0DC2728-2574-474C-B610-81D5F3701606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118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7C4E9B-6472-5D4B-9572-01F1E4A32210}"/>
              </a:ext>
            </a:extLst>
          </p:cNvPr>
          <p:cNvSpPr/>
          <p:nvPr/>
        </p:nvSpPr>
        <p:spPr>
          <a:xfrm>
            <a:off x="2616234" y="1212480"/>
            <a:ext cx="5911318" cy="253038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5986" bIns="215986" rtlCol="0" anchor="ctr"/>
          <a:lstStyle/>
          <a:p>
            <a:pPr algn="ctr"/>
            <a:endParaRPr lang="ru-RU" sz="3200" dirty="0">
              <a:ln w="0"/>
              <a:solidFill>
                <a:schemeClr val="tx1"/>
              </a:solidFill>
              <a:latin typeface="YS Text Light" pitchFamily="2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DC34F71-DF7F-EB46-AAB2-54A143C7E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2960" y="5283648"/>
            <a:ext cx="18674655" cy="549345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Программа профессионального развития учителей: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учим работать дистанционно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F3891-D3B1-C54F-9B26-BC373DF2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60" y="1692954"/>
            <a:ext cx="4204592" cy="13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6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Обучение учителей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0"/>
          </p:nvPr>
        </p:nvSpPr>
        <p:spPr>
          <a:xfrm>
            <a:off x="940229" y="3230409"/>
            <a:ext cx="13829860" cy="9593820"/>
          </a:xfrm>
        </p:spPr>
        <p:txBody>
          <a:bodyPr/>
          <a:lstStyle/>
          <a:p>
            <a:r>
              <a:rPr lang="ru-RU" dirty="0"/>
              <a:t>Серия </a:t>
            </a:r>
            <a:r>
              <a:rPr lang="ru-RU" dirty="0" err="1"/>
              <a:t>вебинаров</a:t>
            </a:r>
            <a:r>
              <a:rPr lang="ru-RU" dirty="0"/>
              <a:t> по работе </a:t>
            </a:r>
            <a:br>
              <a:rPr lang="en-US" dirty="0"/>
            </a:br>
            <a:r>
              <a:rPr lang="ru-RU" dirty="0"/>
              <a:t>с Яндекс.Учебником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Серия </a:t>
            </a:r>
            <a:r>
              <a:rPr lang="ru-RU" dirty="0" err="1"/>
              <a:t>вебинаров</a:t>
            </a:r>
            <a:r>
              <a:rPr lang="ru-RU" dirty="0"/>
              <a:t> по дистанционном обучению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Курс по дистанционному обучению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r>
              <a:rPr lang="ru-RU" dirty="0"/>
              <a:t>Методические рекомендации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>
                <a:hlinkClick r:id="rId2"/>
              </a:rPr>
              <a:t>https://education.yandex.ru/distant-webinar/</a:t>
            </a:r>
            <a:endParaRPr lang="ru-RU" dirty="0"/>
          </a:p>
          <a:p>
            <a:endParaRPr lang="ru-RU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10E93C5-A88F-7141-8B42-F879940A8AC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13628" r="20120"/>
          <a:stretch/>
        </p:blipFill>
        <p:spPr>
          <a:xfrm>
            <a:off x="15749673" y="3118997"/>
            <a:ext cx="7685302" cy="10596556"/>
          </a:xfr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9C1D8C2-BFD0-974A-B139-3B024D969A31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ПРОДОЛЖИТЕ ОБРАЗОВАТЕЛЬНЫЙ ПРОЦЕСС</a:t>
            </a:r>
            <a:endParaRPr lang="x-non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7758F8E-9743-0141-8EB8-70A580E1C9C3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17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Сервисы Яндекса для дистанционного обучения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6910B4-CEF9-9E44-9786-20FA5DBDDE98}"/>
              </a:ext>
            </a:extLst>
          </p:cNvPr>
          <p:cNvGrpSpPr/>
          <p:nvPr/>
        </p:nvGrpSpPr>
        <p:grpSpPr>
          <a:xfrm>
            <a:off x="2684553" y="5943339"/>
            <a:ext cx="19014895" cy="4339979"/>
            <a:chOff x="3302000" y="6061206"/>
            <a:chExt cx="17780002" cy="4340262"/>
          </a:xfrm>
        </p:grpSpPr>
        <p:sp>
          <p:nvSpPr>
            <p:cNvPr id="11" name="Rounded Rectangle">
              <a:extLst>
                <a:ext uri="{FF2B5EF4-FFF2-40B4-BE49-F238E27FC236}">
                  <a16:creationId xmlns:a16="http://schemas.microsoft.com/office/drawing/2014/main" id="{B9405A2A-D068-834D-9A85-6D666FD4A691}"/>
                </a:ext>
              </a:extLst>
            </p:cNvPr>
            <p:cNvSpPr/>
            <p:nvPr/>
          </p:nvSpPr>
          <p:spPr>
            <a:xfrm>
              <a:off x="3302000" y="6061206"/>
              <a:ext cx="17780002" cy="25400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 dirty="0"/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8D1DDEFE-897B-374A-AA5B-FFAFB1E49D05}"/>
                </a:ext>
              </a:extLst>
            </p:cNvPr>
            <p:cNvSpPr/>
            <p:nvPr/>
          </p:nvSpPr>
          <p:spPr>
            <a:xfrm>
              <a:off x="3302000" y="8235416"/>
              <a:ext cx="17780001" cy="25401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/>
            </a:p>
          </p:txBody>
        </p:sp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06FD0CA3-F67B-734B-9F77-6D93F3131496}"/>
                </a:ext>
              </a:extLst>
            </p:cNvPr>
            <p:cNvSpPr/>
            <p:nvPr/>
          </p:nvSpPr>
          <p:spPr>
            <a:xfrm>
              <a:off x="3302000" y="10376067"/>
              <a:ext cx="17780001" cy="25401"/>
            </a:xfrm>
            <a:prstGeom prst="roundRect">
              <a:avLst>
                <a:gd name="adj" fmla="val 50000"/>
              </a:avLst>
            </a:prstGeom>
            <a:solidFill>
              <a:srgbClr val="004E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5000"/>
            </a:p>
          </p:txBody>
        </p:sp>
      </p:grpSp>
      <p:sp>
        <p:nvSpPr>
          <p:cNvPr id="15" name="Служба поддержки…">
            <a:extLst>
              <a:ext uri="{FF2B5EF4-FFF2-40B4-BE49-F238E27FC236}">
                <a16:creationId xmlns:a16="http://schemas.microsoft.com/office/drawing/2014/main" id="{565D628C-7876-DA40-82FA-ED016B6E42C7}"/>
              </a:ext>
            </a:extLst>
          </p:cNvPr>
          <p:cNvSpPr txBox="1"/>
          <p:nvPr/>
        </p:nvSpPr>
        <p:spPr>
          <a:xfrm>
            <a:off x="10397748" y="10907974"/>
            <a:ext cx="10302700" cy="871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поддержка и обучение учителей</a:t>
            </a:r>
          </a:p>
        </p:txBody>
      </p:sp>
      <p:sp>
        <p:nvSpPr>
          <p:cNvPr id="17" name="Служба поддержки…">
            <a:extLst>
              <a:ext uri="{FF2B5EF4-FFF2-40B4-BE49-F238E27FC236}">
                <a16:creationId xmlns:a16="http://schemas.microsoft.com/office/drawing/2014/main" id="{B75D58AE-FC35-3F45-AB4E-14E95F4C0B5C}"/>
              </a:ext>
            </a:extLst>
          </p:cNvPr>
          <p:cNvSpPr txBox="1"/>
          <p:nvPr/>
        </p:nvSpPr>
        <p:spPr>
          <a:xfrm>
            <a:off x="10397748" y="6240895"/>
            <a:ext cx="10302700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подготовка к ЕГЭ/ОГЭ от лучших преподавателей</a:t>
            </a:r>
          </a:p>
        </p:txBody>
      </p:sp>
      <p:sp>
        <p:nvSpPr>
          <p:cNvPr id="20" name="Служба поддержки…">
            <a:extLst>
              <a:ext uri="{FF2B5EF4-FFF2-40B4-BE49-F238E27FC236}">
                <a16:creationId xmlns:a16="http://schemas.microsoft.com/office/drawing/2014/main" id="{37689424-A77A-8942-836F-D696FCA1A2A7}"/>
              </a:ext>
            </a:extLst>
          </p:cNvPr>
          <p:cNvSpPr txBox="1"/>
          <p:nvPr/>
        </p:nvSpPr>
        <p:spPr>
          <a:xfrm>
            <a:off x="10397748" y="8375759"/>
            <a:ext cx="11454089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цифровые задания с автопроверкой, </a:t>
            </a:r>
            <a:r>
              <a:rPr lang="ru-RU" sz="5000" dirty="0" err="1">
                <a:ln w="0" cap="flat">
                  <a:noFill/>
                  <a:prstDash val="solid"/>
                  <a:miter lim="400000"/>
                </a:ln>
              </a:rPr>
              <a:t>видеоуроки</a:t>
            </a:r>
            <a:endParaRPr lang="ru-RU" sz="50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1932" y="4023993"/>
            <a:ext cx="6439292" cy="15387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 err="1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Яндекс.Уроки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defTabSz="825417" hangingPunct="0"/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для 5 –11-х классов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81931" y="6571963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 err="1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Яндекс.Репетитор</a:t>
            </a:r>
            <a:endParaRPr lang="ru-RU" sz="5000" b="1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81930" y="8767463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Яндекс.Учебник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81932" y="10959267"/>
            <a:ext cx="6439292" cy="7693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825417" hangingPunct="0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Я Учитель</a:t>
            </a:r>
          </a:p>
        </p:txBody>
      </p:sp>
      <p:sp>
        <p:nvSpPr>
          <p:cNvPr id="16" name="Служба поддержки…">
            <a:extLst>
              <a:ext uri="{FF2B5EF4-FFF2-40B4-BE49-F238E27FC236}">
                <a16:creationId xmlns:a16="http://schemas.microsoft.com/office/drawing/2014/main" id="{825D2483-58F5-6745-8720-BEC0092D3B6A}"/>
              </a:ext>
            </a:extLst>
          </p:cNvPr>
          <p:cNvSpPr txBox="1"/>
          <p:nvPr/>
        </p:nvSpPr>
        <p:spPr>
          <a:xfrm>
            <a:off x="10397749" y="3953971"/>
            <a:ext cx="10302699" cy="164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трансляция уроков ежедневно </a:t>
            </a:r>
            <a:br>
              <a:rPr lang="ru-RU" sz="5000" dirty="0">
                <a:ln w="0" cap="flat">
                  <a:noFill/>
                  <a:prstDash val="solid"/>
                  <a:miter lim="400000"/>
                </a:ln>
              </a:rPr>
            </a:br>
            <a:r>
              <a:rPr lang="ru-RU" sz="5000" dirty="0">
                <a:ln w="0" cap="flat">
                  <a:noFill/>
                  <a:prstDash val="solid"/>
                  <a:miter lim="400000"/>
                </a:ln>
              </a:rPr>
              <a:t>и по расписанию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3DF41B4A-1442-F441-AC03-020DE2726802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ДИСТАНЦИОННОЕ ОБУЧЕНИЕ</a:t>
            </a:r>
            <a:endParaRPr lang="x-none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FC7B5F5E-0CF7-D14C-B1C8-BDB4D64CFA31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992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FFA31-BAED-DE42-85FD-00AC9B328F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Контакты</a:t>
            </a:r>
          </a:p>
        </p:txBody>
      </p:sp>
      <p:sp>
        <p:nvSpPr>
          <p:cNvPr id="17" name="Служба поддержки…">
            <a:extLst>
              <a:ext uri="{FF2B5EF4-FFF2-40B4-BE49-F238E27FC236}">
                <a16:creationId xmlns:a16="http://schemas.microsoft.com/office/drawing/2014/main" id="{CD768987-96B7-E443-A16C-F9763D154716}"/>
              </a:ext>
            </a:extLst>
          </p:cNvPr>
          <p:cNvSpPr txBox="1"/>
          <p:nvPr/>
        </p:nvSpPr>
        <p:spPr>
          <a:xfrm>
            <a:off x="3671969" y="4356755"/>
            <a:ext cx="6361964" cy="702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7" tIns="50797" rIns="50797" bIns="50797">
            <a:spAutoFit/>
          </a:bodyPr>
          <a:lstStyle/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Горячая линия</a:t>
            </a: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Раздел «Помощь»</a:t>
            </a: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Facebook</a:t>
            </a: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Вконтакте</a:t>
            </a:r>
            <a:endParaRPr lang="ru-RU"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E-mail</a:t>
            </a: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</p:txBody>
      </p:sp>
      <p:sp>
        <p:nvSpPr>
          <p:cNvPr id="18" name="8 (800) 234 79 67…">
            <a:extLst>
              <a:ext uri="{FF2B5EF4-FFF2-40B4-BE49-F238E27FC236}">
                <a16:creationId xmlns:a16="http://schemas.microsoft.com/office/drawing/2014/main" id="{6B8F74C1-B1F3-3749-ACAF-85A83AEE30DF}"/>
              </a:ext>
            </a:extLst>
          </p:cNvPr>
          <p:cNvSpPr txBox="1"/>
          <p:nvPr/>
        </p:nvSpPr>
        <p:spPr>
          <a:xfrm>
            <a:off x="11075911" y="4356755"/>
            <a:ext cx="10685662" cy="7027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7" tIns="50797" rIns="50797" bIns="50797">
            <a:spAutoFit/>
          </a:bodyPr>
          <a:lstStyle/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8 (800) 234 79 67</a:t>
            </a: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на</a:t>
            </a: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 </a:t>
            </a: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  <a:latin typeface="Arial"/>
                <a:cs typeface="Arial"/>
              </a:rPr>
              <a:t>сайте</a:t>
            </a: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  <a:latin typeface="Arial"/>
                <a:cs typeface="Arial"/>
              </a:rPr>
              <a:t> 123.ya.ru</a:t>
            </a: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  <a:latin typeface="Arial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facebook.com</a:t>
            </a: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/</a:t>
            </a: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education.yandex.ru</a:t>
            </a: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vk.com</a:t>
            </a: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/</a:t>
            </a: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yandexeducation</a:t>
            </a:r>
            <a:r>
              <a:rPr sz="5000" dirty="0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 </a:t>
            </a: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  <a:p>
            <a:pPr defTabSz="457154">
              <a:lnSpc>
                <a:spcPts val="5999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 dirty="0" err="1">
                <a:ln w="0" cap="flat">
                  <a:noFill/>
                  <a:prstDash val="solid"/>
                  <a:miter lim="400000"/>
                </a:ln>
                <a:solidFill>
                  <a:schemeClr val="tx2"/>
                </a:solidFill>
              </a:rPr>
              <a:t>info@yandex.education.ru</a:t>
            </a:r>
            <a:endParaRPr sz="5000" dirty="0">
              <a:ln w="0" cap="flat">
                <a:noFill/>
                <a:prstDash val="solid"/>
                <a:miter lim="400000"/>
              </a:ln>
              <a:solidFill>
                <a:schemeClr val="tx2"/>
              </a:solidFill>
            </a:endParaRP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C2671BAA-D85D-7C4B-AEBA-7E6A579D2DE8}"/>
              </a:ext>
            </a:extLst>
          </p:cNvPr>
          <p:cNvSpPr/>
          <p:nvPr/>
        </p:nvSpPr>
        <p:spPr>
          <a:xfrm>
            <a:off x="3302579" y="5553290"/>
            <a:ext cx="17778844" cy="25398"/>
          </a:xfrm>
          <a:prstGeom prst="roundRect">
            <a:avLst>
              <a:gd name="adj" fmla="val 50000"/>
            </a:avLst>
          </a:prstGeom>
          <a:solidFill>
            <a:srgbClr val="004EB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5000"/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DD537C29-E9FE-EE4D-A9B0-BA22F04D9E06}"/>
              </a:ext>
            </a:extLst>
          </p:cNvPr>
          <p:cNvSpPr/>
          <p:nvPr/>
        </p:nvSpPr>
        <p:spPr>
          <a:xfrm>
            <a:off x="3302580" y="7083929"/>
            <a:ext cx="17778843" cy="25399"/>
          </a:xfrm>
          <a:prstGeom prst="roundRect">
            <a:avLst>
              <a:gd name="adj" fmla="val 50000"/>
            </a:avLst>
          </a:prstGeom>
          <a:solidFill>
            <a:srgbClr val="004EB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5000"/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1A5C78BE-18A6-994A-B8A9-058F926839CB}"/>
              </a:ext>
            </a:extLst>
          </p:cNvPr>
          <p:cNvSpPr/>
          <p:nvPr/>
        </p:nvSpPr>
        <p:spPr>
          <a:xfrm>
            <a:off x="3302580" y="8581009"/>
            <a:ext cx="17778843" cy="25399"/>
          </a:xfrm>
          <a:prstGeom prst="roundRect">
            <a:avLst>
              <a:gd name="adj" fmla="val 50000"/>
            </a:avLst>
          </a:prstGeom>
          <a:solidFill>
            <a:srgbClr val="004EB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5000"/>
          </a:p>
        </p:txBody>
      </p:sp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99FE9632-D1C3-DF4B-B58E-75444EAEE288}"/>
              </a:ext>
            </a:extLst>
          </p:cNvPr>
          <p:cNvSpPr/>
          <p:nvPr/>
        </p:nvSpPr>
        <p:spPr>
          <a:xfrm>
            <a:off x="3302580" y="10084266"/>
            <a:ext cx="17778843" cy="25399"/>
          </a:xfrm>
          <a:prstGeom prst="roundRect">
            <a:avLst>
              <a:gd name="adj" fmla="val 50000"/>
            </a:avLst>
          </a:prstGeom>
          <a:solidFill>
            <a:srgbClr val="004EB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500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6A0F895-9C1F-E645-8E82-CB1C5EFF2977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ПРОДОЛЖИТЕ ОБРАЗОВАТЕЛЬНЫЙ ПРОЦЕСС</a:t>
            </a:r>
            <a:endParaRPr lang="x-none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83A13DE-2B71-6348-A8C0-987E0C1F78FB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389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5C22-36FD-1A4A-8D0C-C2C7D2856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Яндекс.Уроки</a:t>
            </a:r>
            <a:br>
              <a:rPr lang="ru-RU" dirty="0"/>
            </a:b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40A500-9D03-954D-9F9B-2E23CCA18A59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D9972B7-6CE9-C44A-8066-FDC3F81A6FB5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C14ADEA-4C3C-4540-998B-2DE77D117F86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E63A016-5072-8344-AAED-FA9F5CB41C0C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66795" y="2766199"/>
            <a:ext cx="10861411" cy="87492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273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699" r="9924"/>
          <a:stretch/>
        </p:blipFill>
        <p:spPr>
          <a:xfrm>
            <a:off x="15749905" y="3140300"/>
            <a:ext cx="7694588" cy="10575700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87DC9E36-A351-5743-93D9-AEB0AC0C1D07}"/>
              </a:ext>
            </a:extLst>
          </p:cNvPr>
          <p:cNvSpPr/>
          <p:nvPr/>
        </p:nvSpPr>
        <p:spPr>
          <a:xfrm>
            <a:off x="15749906" y="3092855"/>
            <a:ext cx="7694588" cy="10638655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972395" y="7855213"/>
            <a:ext cx="8073431" cy="49241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417" hangingPunct="0"/>
            <a:endParaRPr lang="ru-RU" sz="320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Трансляция уроков по расписанию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C0F254D-A635-BC4A-9915-976A9FA6F3DF}"/>
              </a:ext>
            </a:extLst>
          </p:cNvPr>
          <p:cNvSpPr>
            <a:spLocks noGrp="1"/>
          </p:cNvSpPr>
          <p:nvPr>
            <p:ph type="body" sz="half" idx="30"/>
          </p:nvPr>
        </p:nvSpPr>
        <p:spPr/>
        <p:txBody>
          <a:bodyPr/>
          <a:lstStyle/>
          <a:p>
            <a:r>
              <a:rPr lang="en-US" dirty="0"/>
              <a:t>C 5 </a:t>
            </a:r>
            <a:r>
              <a:rPr lang="ru-RU" dirty="0"/>
              <a:t>по 11 классы;</a:t>
            </a:r>
            <a:endParaRPr lang="en-US" dirty="0"/>
          </a:p>
          <a:p>
            <a:r>
              <a:rPr lang="ru-RU" dirty="0"/>
              <a:t>по 4-6 уроков ежедневно;</a:t>
            </a:r>
          </a:p>
          <a:p>
            <a:r>
              <a:rPr lang="ru-RU" dirty="0"/>
              <a:t>по школьной программе: </a:t>
            </a:r>
            <a:br>
              <a:rPr lang="ru-RU" dirty="0"/>
            </a:br>
            <a:r>
              <a:rPr lang="ru-RU" dirty="0"/>
              <a:t>с 31 марта до конца учебного года;</a:t>
            </a:r>
            <a:endParaRPr lang="en-US" dirty="0"/>
          </a:p>
          <a:p>
            <a:r>
              <a:rPr lang="ru-RU" dirty="0"/>
              <a:t>150 учителей из ведущих школ и вузов;</a:t>
            </a:r>
          </a:p>
          <a:p>
            <a:r>
              <a:rPr lang="ru-RU" dirty="0"/>
              <a:t>архив и возможность пересматривать;</a:t>
            </a:r>
          </a:p>
          <a:p>
            <a:r>
              <a:rPr lang="ru-RU" dirty="0"/>
              <a:t>не требуется регистрации.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0064781C-F4F5-4C4D-A446-747F5132BBFC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ЯНДЕКС.УРОКИ</a:t>
            </a:r>
            <a:endParaRPr lang="x-none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52E50FB-55F7-D44A-BDE8-26EB9B650D69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4</a:t>
            </a:fld>
            <a:endParaRPr lang="x-non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F123DA-8AE1-5941-89E7-151B093B2CB7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91BD3C1-F579-C849-BB72-E47B46F7EE8D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3F13870-12E0-5F45-9EE9-2385B930C5B1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44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Расписание уроков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B29CA93-E4FD-7748-A8FA-B9D5070B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6D4D-164A-9E43-B00A-6F12B8C4E2FE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77B6EC1-E813-6548-A750-3E6A04FB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9006252" y="7538585"/>
            <a:ext cx="9808771" cy="289785"/>
          </a:xfrm>
        </p:spPr>
        <p:txBody>
          <a:bodyPr/>
          <a:lstStyle/>
          <a:p>
            <a:r>
              <a:rPr lang="ru-RU" dirty="0"/>
              <a:t>ДИСТАНЦИОННОЕ ОБУЧЕНИЕ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384" y="2841033"/>
            <a:ext cx="24479797" cy="103106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C09833-AEED-2845-92F1-8029201420FC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856B6A5-4AA6-BE45-B8F0-427AD8E32DA2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E4DF5C3-068A-994E-9ABB-FDA5C8AEC47D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274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Трансляция уроков по расписанию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"/>
          <a:stretch/>
        </p:blipFill>
        <p:spPr>
          <a:xfrm>
            <a:off x="908050" y="3722743"/>
            <a:ext cx="22517100" cy="10007559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41525A5-7390-2B43-87B1-F28237F1F7FB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ЯНДЕКС.УРОКИ</a:t>
            </a:r>
            <a:endParaRPr lang="x-none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928686F-8874-5846-A4FC-1C455E60AE00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6</a:t>
            </a:fld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845620-A2AF-6C4D-9993-5B7CF0FB315D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B0F7B30-0A3C-034D-9399-364E370EFA3B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D54B6F5-A621-4E42-A265-16C6724D9AFD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08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Чаты с модераторами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77E51-B864-4C4B-919C-23E080CD04FB}"/>
              </a:ext>
            </a:extLst>
          </p:cNvPr>
          <p:cNvGrpSpPr/>
          <p:nvPr/>
        </p:nvGrpSpPr>
        <p:grpSpPr>
          <a:xfrm>
            <a:off x="15719425" y="3113088"/>
            <a:ext cx="7705725" cy="10602911"/>
            <a:chOff x="936851" y="3113088"/>
            <a:chExt cx="7705725" cy="106029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E982E6-375D-C840-BD43-A2A60E60AAE2}"/>
                </a:ext>
              </a:extLst>
            </p:cNvPr>
            <p:cNvSpPr/>
            <p:nvPr/>
          </p:nvSpPr>
          <p:spPr>
            <a:xfrm>
              <a:off x="936851" y="11988798"/>
              <a:ext cx="7705725" cy="1727201"/>
            </a:xfrm>
            <a:prstGeom prst="rect">
              <a:avLst/>
            </a:prstGeom>
            <a:solidFill>
              <a:srgbClr val="252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29" y="3113088"/>
              <a:ext cx="7700433" cy="10272376"/>
            </a:xfrm>
            <a:prstGeom prst="rect">
              <a:avLst/>
            </a:prstGeom>
          </p:spPr>
        </p:pic>
      </p:grp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6C6103C-AAFB-694F-AC82-0ECF06FC7B6B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ЯНДЕКС.УРОКИ</a:t>
            </a:r>
            <a:endParaRPr lang="x-none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A0BCE2E-4F13-7845-901C-E6B2D9D29E29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7</a:t>
            </a:fld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9F2F08-B101-5049-9691-8906E3C7AED9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DA54D56-9449-A347-9FB7-48C13094A924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1474590-C9BD-D34F-8148-E76F3076CCE7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859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Задание по итогам дня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2"/>
          <a:stretch/>
        </p:blipFill>
        <p:spPr>
          <a:xfrm>
            <a:off x="917452" y="3722743"/>
            <a:ext cx="22507698" cy="10013931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E626E6D-B8A5-4148-B8C5-E98D52C2AE7A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ЯНДЕКС.УРОКИ</a:t>
            </a:r>
            <a:endParaRPr lang="x-none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39FFD95-7B58-6B4F-8CFC-F6E061A32412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8</a:t>
            </a:fld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885F5D-721A-5741-B6F7-DDBAC35B52DD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997B159-BDF9-BD46-B801-2803905B6D5B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CD08EEA6-59E5-4142-BA4D-48F9DDF3127E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387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B24-9342-F249-A0DE-DABB30812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Методическая ценность уроков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4D355B-7466-EB4E-AF40-2E68AB8FCDE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5844" r="25844"/>
          <a:stretch/>
        </p:blipFill>
        <p:spPr>
          <a:xfrm>
            <a:off x="15749904" y="3118997"/>
            <a:ext cx="7685802" cy="10596556"/>
          </a:xfr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0F254D-A635-BC4A-9915-976A9FA6F3DF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938652" y="3093102"/>
            <a:ext cx="13521066" cy="10622453"/>
          </a:xfrm>
        </p:spPr>
        <p:txBody>
          <a:bodyPr/>
          <a:lstStyle/>
          <a:p>
            <a:r>
              <a:rPr lang="ru-RU" dirty="0"/>
              <a:t>дополнительные разъяснения сложных тем от ведущих педагогов;</a:t>
            </a:r>
            <a:endParaRPr lang="en-US" dirty="0"/>
          </a:p>
          <a:p>
            <a:r>
              <a:rPr lang="ru-RU" dirty="0"/>
              <a:t>повторение за счет возможности вернуться к записям уроков;</a:t>
            </a:r>
          </a:p>
          <a:p>
            <a:r>
              <a:rPr lang="ru-RU" dirty="0"/>
              <a:t>не только лекции, но еще задания </a:t>
            </a:r>
            <a:br>
              <a:rPr lang="ru-RU" dirty="0"/>
            </a:br>
            <a:r>
              <a:rPr lang="ru-RU" dirty="0"/>
              <a:t>и вопросы для закрепления;</a:t>
            </a:r>
            <a:endParaRPr lang="en-US" dirty="0"/>
          </a:p>
          <a:p>
            <a:r>
              <a:rPr lang="ru-RU" dirty="0"/>
              <a:t>особые уроки: подготовка к ЕГЭ/ОГЭ, </a:t>
            </a:r>
            <a:r>
              <a:rPr lang="ru-RU" dirty="0" err="1"/>
              <a:t>интенсив</a:t>
            </a:r>
            <a:r>
              <a:rPr lang="ru-RU" dirty="0"/>
              <a:t> по геометрии, алгебра в 10 классе (и производные и тригонометрия, то есть подойдет любой школе).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18CBD29-CAAF-6541-BD33-DFA0535A48F2}"/>
              </a:ext>
            </a:extLst>
          </p:cNvPr>
          <p:cNvSpPr txBox="1">
            <a:spLocks/>
          </p:cNvSpPr>
          <p:nvPr/>
        </p:nvSpPr>
        <p:spPr>
          <a:xfrm rot="16200000">
            <a:off x="20377599" y="8909532"/>
            <a:ext cx="7067604" cy="2898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5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ЯНДЕКС.УРОКИ</a:t>
            </a:r>
            <a:endParaRPr lang="x-none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718A7DF-A6CC-8F4C-BAC2-6AA908B102C1}"/>
              </a:ext>
            </a:extLst>
          </p:cNvPr>
          <p:cNvSpPr txBox="1">
            <a:spLocks/>
          </p:cNvSpPr>
          <p:nvPr/>
        </p:nvSpPr>
        <p:spPr>
          <a:xfrm>
            <a:off x="23697089" y="12824617"/>
            <a:ext cx="428625" cy="730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B6D4D-164A-9E43-B00A-6F12B8C4E2FE}" type="slidenum">
              <a:rPr lang="x-none" smtClean="0"/>
              <a:pPr/>
              <a:t>9</a:t>
            </a:fld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5E6C0-EB3F-AB4D-B4B7-2C15A767F558}"/>
              </a:ext>
            </a:extLst>
          </p:cNvPr>
          <p:cNvGrpSpPr/>
          <p:nvPr/>
        </p:nvGrpSpPr>
        <p:grpSpPr>
          <a:xfrm>
            <a:off x="920894" y="11902659"/>
            <a:ext cx="3218185" cy="841407"/>
            <a:chOff x="893394" y="10733314"/>
            <a:chExt cx="3218185" cy="11974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0692E34-4ADD-AA48-8312-9EFB099A22F2}"/>
                </a:ext>
              </a:extLst>
            </p:cNvPr>
            <p:cNvSpPr/>
            <p:nvPr/>
          </p:nvSpPr>
          <p:spPr>
            <a:xfrm>
              <a:off x="893394" y="10733314"/>
              <a:ext cx="3218185" cy="1197429"/>
            </a:xfrm>
            <a:prstGeom prst="roundRect">
              <a:avLst>
                <a:gd name="adj" fmla="val 11212"/>
              </a:avLst>
            </a:prstGeom>
            <a:solidFill>
              <a:srgbClr val="FFD2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263196A-7497-0B43-960C-6D3540405DF0}"/>
                </a:ext>
              </a:extLst>
            </p:cNvPr>
            <p:cNvSpPr txBox="1">
              <a:spLocks/>
            </p:cNvSpPr>
            <p:nvPr/>
          </p:nvSpPr>
          <p:spPr>
            <a:xfrm>
              <a:off x="931676" y="10736845"/>
              <a:ext cx="3179903" cy="102392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1828709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9000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500" dirty="0"/>
                <a:t>с 31 марта</a:t>
              </a:r>
              <a:endParaRPr lang="en-US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70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EFFFD"/>
      </a:lt2>
      <a:accent1>
        <a:srgbClr val="FFCC00"/>
      </a:accent1>
      <a:accent2>
        <a:srgbClr val="004EBE"/>
      </a:accent2>
      <a:accent3>
        <a:srgbClr val="BFD2EF"/>
      </a:accent3>
      <a:accent4>
        <a:srgbClr val="E7E8ED"/>
      </a:accent4>
      <a:accent5>
        <a:srgbClr val="004EBE"/>
      </a:accent5>
      <a:accent6>
        <a:srgbClr val="FFD100"/>
      </a:accent6>
      <a:hlink>
        <a:srgbClr val="004EBE"/>
      </a:hlink>
      <a:folHlink>
        <a:srgbClr val="FFD1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5280</TotalTime>
  <Words>714</Words>
  <Application>Microsoft Macintosh PowerPoint</Application>
  <PresentationFormat>Произвольный</PresentationFormat>
  <Paragraphs>162</Paragraphs>
  <Slides>24</Slides>
  <Notes>1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.PingFang SC Regular</vt:lpstr>
      <vt:lpstr>Arial</vt:lpstr>
      <vt:lpstr>Calibri</vt:lpstr>
      <vt:lpstr>Georgia</vt:lpstr>
      <vt:lpstr>Helvetica Neue Medium</vt:lpstr>
      <vt:lpstr>YS Text Light</vt:lpstr>
      <vt:lpstr>Office Theme</vt:lpstr>
      <vt:lpstr>Дистанционное  обучение вместе  с Яндексом</vt:lpstr>
      <vt:lpstr>Сервисы Яндекса для дистанционного обучения</vt:lpstr>
      <vt:lpstr>Яндекс.Уроки </vt:lpstr>
      <vt:lpstr>Трансляция уроков по расписанию</vt:lpstr>
      <vt:lpstr>Расписание уроков</vt:lpstr>
      <vt:lpstr>Трансляция уроков по расписанию</vt:lpstr>
      <vt:lpstr>Чаты с модераторами</vt:lpstr>
      <vt:lpstr>Задание по итогам дня</vt:lpstr>
      <vt:lpstr>Методическая ценность уроков</vt:lpstr>
      <vt:lpstr>Яндекс.Репетитор   </vt:lpstr>
      <vt:lpstr>Подготовка к ОГЭ/ЕГЭ</vt:lpstr>
      <vt:lpstr>Яндекс.Учебник   </vt:lpstr>
      <vt:lpstr>Дистанционный кабинет для учителей</vt:lpstr>
      <vt:lpstr>Задачник  для начальной школы</vt:lpstr>
      <vt:lpstr>Дистанционные видеоуроки </vt:lpstr>
      <vt:lpstr>Презентация PowerPoint</vt:lpstr>
      <vt:lpstr>Окружающий мир</vt:lpstr>
      <vt:lpstr>Презентация PowerPoint</vt:lpstr>
      <vt:lpstr>Презентация PowerPoint</vt:lpstr>
      <vt:lpstr>Яндекс.Учебник</vt:lpstr>
      <vt:lpstr>Программа профессионального развития учителей:   учим работать дистанционно</vt:lpstr>
      <vt:lpstr>Обучение учителей</vt:lpstr>
      <vt:lpstr>Сервисы Яндекса для дистанционного обучения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Nasty Dem</dc:creator>
  <cp:lastModifiedBy>Microsoft Office User</cp:lastModifiedBy>
  <cp:revision>431</cp:revision>
  <dcterms:created xsi:type="dcterms:W3CDTF">2020-02-26T12:14:57Z</dcterms:created>
  <dcterms:modified xsi:type="dcterms:W3CDTF">2020-03-25T15:03:43Z</dcterms:modified>
</cp:coreProperties>
</file>